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7556500" cy="10680700"/>
  <p:notesSz cx="6797675"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1pPr>
    <a:lvl2pPr marL="0" marR="0" indent="497754"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2pPr>
    <a:lvl3pPr marL="0" marR="0" indent="995506"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3pPr>
    <a:lvl4pPr marL="0" marR="0" indent="1493260"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4pPr>
    <a:lvl5pPr marL="0" marR="0" indent="1991014"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5pPr>
    <a:lvl6pPr marL="0" marR="0" indent="2488768"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6pPr>
    <a:lvl7pPr marL="0" marR="0" indent="2986521"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7pPr>
    <a:lvl8pPr marL="0" marR="0" indent="3484274"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8pPr>
    <a:lvl9pPr marL="0" marR="0" indent="3982029"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urrisson Celine" initials="NC" lastIdx="1" clrIdx="0">
    <p:extLst>
      <p:ext uri="{19B8F6BF-5375-455C-9EA6-DF929625EA0E}">
        <p15:presenceInfo xmlns:p15="http://schemas.microsoft.com/office/powerpoint/2012/main" userId="S-1-5-21-596637696-429993262-3554767669-287813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00FF"/>
    <a:srgbClr val="FF6600"/>
    <a:srgbClr val="FFCC66"/>
    <a:srgbClr val="FFCC99"/>
    <a:srgbClr val="CCFFCC"/>
    <a:srgbClr val="CC99FF"/>
    <a:srgbClr val="0070C0"/>
    <a:srgbClr val="00B3F2"/>
    <a:srgbClr val="21C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8"/>
    <p:restoredTop sz="93973" autoAdjust="0"/>
  </p:normalViewPr>
  <p:slideViewPr>
    <p:cSldViewPr snapToGrid="0">
      <p:cViewPr>
        <p:scale>
          <a:sx n="110" d="100"/>
          <a:sy n="110" d="100"/>
        </p:scale>
        <p:origin x="2112" y="-1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hu-clermont\DFS\partage\parasito\Recherche\Communications%20et%20articles%20h&#244;tpital\Poster\SFP%20SFMM%202025\pepacob\PEPACOB_PP_poster_SFP.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hu-clermont\DFS\partage\parasito\Recherche\Communications%20et%20articles%20h&#244;tpital\Poster\SFP%20SFMM%202025\pepacob\PEPACOB_PP_poster_SFP.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o8055ba\Downloads\esp&#232;ces%20rares%20pour%20LB%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minerve\parasito\Pierre-Emilien\Epid&#233;mies\epidemie%20IIdA24G1%20avril%202025%20avec%20info%20-%20consulter%20fiches.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598264900139353"/>
          <c:y val="3.5592009664486314E-2"/>
          <c:w val="0.68579363773713808"/>
          <c:h val="0.89517193908956394"/>
        </c:manualLayout>
      </c:layout>
      <c:barChart>
        <c:barDir val="bar"/>
        <c:grouping val="clustered"/>
        <c:varyColors val="0"/>
        <c:ser>
          <c:idx val="0"/>
          <c:order val="0"/>
          <c:spPr>
            <a:solidFill>
              <a:schemeClr val="accent1"/>
            </a:solidFill>
            <a:ln>
              <a:noFill/>
            </a:ln>
            <a:effectLst/>
          </c:spPr>
          <c:invertIfNegative val="0"/>
          <c:dPt>
            <c:idx val="1"/>
            <c:invertIfNegative val="0"/>
            <c:bubble3D val="0"/>
            <c:spPr>
              <a:solidFill>
                <a:srgbClr val="FFCC66"/>
              </a:solidFill>
              <a:ln>
                <a:noFill/>
              </a:ln>
              <a:effectLst/>
            </c:spPr>
            <c:extLst>
              <c:ext xmlns:c16="http://schemas.microsoft.com/office/drawing/2014/chart" uri="{C3380CC4-5D6E-409C-BE32-E72D297353CC}">
                <c16:uniqueId val="{00000001-6991-4DD2-8608-02C72559C677}"/>
              </c:ext>
            </c:extLst>
          </c:dPt>
          <c:dPt>
            <c:idx val="2"/>
            <c:invertIfNegative val="0"/>
            <c:bubble3D val="0"/>
            <c:spPr>
              <a:solidFill>
                <a:srgbClr val="FFCC66"/>
              </a:solidFill>
              <a:ln>
                <a:noFill/>
              </a:ln>
              <a:effectLst/>
            </c:spPr>
            <c:extLst>
              <c:ext xmlns:c16="http://schemas.microsoft.com/office/drawing/2014/chart" uri="{C3380CC4-5D6E-409C-BE32-E72D297353CC}">
                <c16:uniqueId val="{00000003-6991-4DD2-8608-02C72559C677}"/>
              </c:ext>
            </c:extLst>
          </c:dPt>
          <c:dPt>
            <c:idx val="3"/>
            <c:invertIfNegative val="0"/>
            <c:bubble3D val="0"/>
            <c:spPr>
              <a:solidFill>
                <a:srgbClr val="FF6600"/>
              </a:solidFill>
              <a:ln>
                <a:noFill/>
              </a:ln>
              <a:effectLst/>
            </c:spPr>
            <c:extLst>
              <c:ext xmlns:c16="http://schemas.microsoft.com/office/drawing/2014/chart" uri="{C3380CC4-5D6E-409C-BE32-E72D297353CC}">
                <c16:uniqueId val="{00000005-6991-4DD2-8608-02C72559C677}"/>
              </c:ext>
            </c:extLst>
          </c:dPt>
          <c:dPt>
            <c:idx val="4"/>
            <c:invertIfNegative val="0"/>
            <c:bubble3D val="0"/>
            <c:spPr>
              <a:solidFill>
                <a:srgbClr val="FFCC66"/>
              </a:solidFill>
              <a:ln>
                <a:noFill/>
              </a:ln>
              <a:effectLst/>
            </c:spPr>
            <c:extLst>
              <c:ext xmlns:c16="http://schemas.microsoft.com/office/drawing/2014/chart" uri="{C3380CC4-5D6E-409C-BE32-E72D297353CC}">
                <c16:uniqueId val="{00000007-6991-4DD2-8608-02C72559C677}"/>
              </c:ext>
            </c:extLst>
          </c:dPt>
          <c:dPt>
            <c:idx val="5"/>
            <c:invertIfNegative val="0"/>
            <c:bubble3D val="0"/>
            <c:spPr>
              <a:solidFill>
                <a:srgbClr val="FFCC66"/>
              </a:solidFill>
              <a:ln>
                <a:noFill/>
              </a:ln>
              <a:effectLst/>
            </c:spPr>
            <c:extLst>
              <c:ext xmlns:c16="http://schemas.microsoft.com/office/drawing/2014/chart" uri="{C3380CC4-5D6E-409C-BE32-E72D297353CC}">
                <c16:uniqueId val="{00000009-6991-4DD2-8608-02C72559C677}"/>
              </c:ext>
            </c:extLst>
          </c:dPt>
          <c:dPt>
            <c:idx val="6"/>
            <c:invertIfNegative val="0"/>
            <c:bubble3D val="0"/>
            <c:spPr>
              <a:solidFill>
                <a:srgbClr val="FF6600"/>
              </a:solidFill>
              <a:ln>
                <a:noFill/>
              </a:ln>
              <a:effectLst/>
            </c:spPr>
            <c:extLst>
              <c:ext xmlns:c16="http://schemas.microsoft.com/office/drawing/2014/chart" uri="{C3380CC4-5D6E-409C-BE32-E72D297353CC}">
                <c16:uniqueId val="{0000000B-6991-4DD2-8608-02C72559C677}"/>
              </c:ext>
            </c:extLst>
          </c:dPt>
          <c:dPt>
            <c:idx val="7"/>
            <c:invertIfNegative val="0"/>
            <c:bubble3D val="0"/>
            <c:spPr>
              <a:solidFill>
                <a:srgbClr val="FFCC66"/>
              </a:solidFill>
              <a:ln>
                <a:noFill/>
              </a:ln>
              <a:effectLst/>
            </c:spPr>
            <c:extLst>
              <c:ext xmlns:c16="http://schemas.microsoft.com/office/drawing/2014/chart" uri="{C3380CC4-5D6E-409C-BE32-E72D297353CC}">
                <c16:uniqueId val="{0000000D-6991-4DD2-8608-02C72559C677}"/>
              </c:ext>
            </c:extLst>
          </c:dPt>
          <c:dPt>
            <c:idx val="8"/>
            <c:invertIfNegative val="0"/>
            <c:bubble3D val="0"/>
            <c:spPr>
              <a:solidFill>
                <a:srgbClr val="FF6600"/>
              </a:solidFill>
              <a:ln>
                <a:noFill/>
              </a:ln>
              <a:effectLst/>
            </c:spPr>
            <c:extLst>
              <c:ext xmlns:c16="http://schemas.microsoft.com/office/drawing/2014/chart" uri="{C3380CC4-5D6E-409C-BE32-E72D297353CC}">
                <c16:uniqueId val="{0000000F-6991-4DD2-8608-02C72559C677}"/>
              </c:ext>
            </c:extLst>
          </c:dPt>
          <c:dPt>
            <c:idx val="9"/>
            <c:invertIfNegative val="0"/>
            <c:bubble3D val="0"/>
            <c:spPr>
              <a:solidFill>
                <a:srgbClr val="FF6600"/>
              </a:solidFill>
              <a:ln>
                <a:noFill/>
              </a:ln>
              <a:effectLst/>
            </c:spPr>
            <c:extLst>
              <c:ext xmlns:c16="http://schemas.microsoft.com/office/drawing/2014/chart" uri="{C3380CC4-5D6E-409C-BE32-E72D297353CC}">
                <c16:uniqueId val="{00000011-6991-4DD2-8608-02C72559C677}"/>
              </c:ext>
            </c:extLst>
          </c:dPt>
          <c:dPt>
            <c:idx val="10"/>
            <c:invertIfNegative val="0"/>
            <c:bubble3D val="0"/>
            <c:spPr>
              <a:solidFill>
                <a:srgbClr val="FFCC66"/>
              </a:solidFill>
              <a:ln>
                <a:noFill/>
              </a:ln>
              <a:effectLst/>
            </c:spPr>
            <c:extLst>
              <c:ext xmlns:c16="http://schemas.microsoft.com/office/drawing/2014/chart" uri="{C3380CC4-5D6E-409C-BE32-E72D297353CC}">
                <c16:uniqueId val="{00000013-6991-4DD2-8608-02C72559C677}"/>
              </c:ext>
            </c:extLst>
          </c:dPt>
          <c:dLbls>
            <c:dLbl>
              <c:idx val="0"/>
              <c:layout/>
              <c:tx>
                <c:rich>
                  <a:bodyPr/>
                  <a:lstStyle/>
                  <a:p>
                    <a:r>
                      <a:rPr lang="en-US"/>
                      <a:t>0.00%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6991-4DD2-8608-02C72559C677}"/>
                </c:ext>
              </c:extLst>
            </c:dLbl>
            <c:dLbl>
              <c:idx val="1"/>
              <c:layout/>
              <c:tx>
                <c:rich>
                  <a:bodyPr/>
                  <a:lstStyle/>
                  <a:p>
                    <a:r>
                      <a:rPr lang="en-US"/>
                      <a:t>0.04%</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991-4DD2-8608-02C72559C677}"/>
                </c:ext>
              </c:extLst>
            </c:dLbl>
            <c:dLbl>
              <c:idx val="2"/>
              <c:layout/>
              <c:tx>
                <c:rich>
                  <a:bodyPr/>
                  <a:lstStyle/>
                  <a:p>
                    <a:r>
                      <a:rPr lang="en-US"/>
                      <a:t>0.08%</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991-4DD2-8608-02C72559C677}"/>
                </c:ext>
              </c:extLst>
            </c:dLbl>
            <c:dLbl>
              <c:idx val="3"/>
              <c:layout/>
              <c:tx>
                <c:rich>
                  <a:bodyPr/>
                  <a:lstStyle/>
                  <a:p>
                    <a:r>
                      <a:rPr lang="en-US"/>
                      <a:t>0.08%</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6991-4DD2-8608-02C72559C677}"/>
                </c:ext>
              </c:extLst>
            </c:dLbl>
            <c:dLbl>
              <c:idx val="4"/>
              <c:layout/>
              <c:tx>
                <c:rich>
                  <a:bodyPr/>
                  <a:lstStyle/>
                  <a:p>
                    <a:r>
                      <a:rPr lang="en-US"/>
                      <a:t>0.46%</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991-4DD2-8608-02C72559C677}"/>
                </c:ext>
              </c:extLst>
            </c:dLbl>
            <c:dLbl>
              <c:idx val="5"/>
              <c:layout/>
              <c:tx>
                <c:rich>
                  <a:bodyPr/>
                  <a:lstStyle/>
                  <a:p>
                    <a:r>
                      <a:rPr lang="en-US"/>
                      <a:t>0.51%</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991-4DD2-8608-02C72559C677}"/>
                </c:ext>
              </c:extLst>
            </c:dLbl>
            <c:dLbl>
              <c:idx val="6"/>
              <c:layout/>
              <c:tx>
                <c:rich>
                  <a:bodyPr/>
                  <a:lstStyle/>
                  <a:p>
                    <a:r>
                      <a:rPr lang="en-US"/>
                      <a:t>0.76%</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6991-4DD2-8608-02C72559C677}"/>
                </c:ext>
              </c:extLst>
            </c:dLbl>
            <c:dLbl>
              <c:idx val="7"/>
              <c:layout/>
              <c:tx>
                <c:rich>
                  <a:bodyPr/>
                  <a:lstStyle/>
                  <a:p>
                    <a:r>
                      <a:rPr lang="en-US" dirty="0"/>
                      <a:t>0.80%</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991-4DD2-8608-02C72559C677}"/>
                </c:ext>
              </c:extLst>
            </c:dLbl>
            <c:dLbl>
              <c:idx val="8"/>
              <c:layout/>
              <c:tx>
                <c:rich>
                  <a:bodyPr/>
                  <a:lstStyle/>
                  <a:p>
                    <a:r>
                      <a:rPr lang="en-US"/>
                      <a:t>1.01%</a:t>
                    </a:r>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6991-4DD2-8608-02C72559C677}"/>
                </c:ext>
              </c:extLst>
            </c:dLbl>
            <c:dLbl>
              <c:idx val="9"/>
              <c:layout/>
              <c:tx>
                <c:rich>
                  <a:bodyPr/>
                  <a:lstStyle/>
                  <a:p>
                    <a:r>
                      <a:rPr lang="en-US"/>
                      <a:t>1.10%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6991-4DD2-8608-02C72559C677}"/>
                </c:ext>
              </c:extLst>
            </c:dLbl>
            <c:dLbl>
              <c:idx val="10"/>
              <c:layout/>
              <c:tx>
                <c:rich>
                  <a:bodyPr/>
                  <a:lstStyle/>
                  <a:p>
                    <a:r>
                      <a:rPr lang="en-US"/>
                      <a:t>4.18%</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6991-4DD2-8608-02C72559C677}"/>
                </c:ext>
              </c:extLst>
            </c:dLbl>
            <c:numFmt formatCode="0.00%" sourceLinked="0"/>
            <c:spPr>
              <a:solidFill>
                <a:schemeClr val="bg1"/>
              </a:solid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Garamond" panose="02020404030301010803" pitchFamily="18" charset="0"/>
                    <a:ea typeface="+mn-ea"/>
                    <a:cs typeface="Arial" panose="020B0604020202020204" pitchFamily="34"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Figures!$U$11:$AE$11</c:f>
              <c:strCache>
                <c:ptCount val="11"/>
                <c:pt idx="0">
                  <c:v>Encephalitozoon spp.</c:v>
                </c:pt>
                <c:pt idx="1">
                  <c:v>Vibrio spp.</c:v>
                </c:pt>
                <c:pt idx="2">
                  <c:v>Y. enterocolitica</c:v>
                </c:pt>
                <c:pt idx="3">
                  <c:v>E. histolytica</c:v>
                </c:pt>
                <c:pt idx="4">
                  <c:v>EIEC/Shigella spp.</c:v>
                </c:pt>
                <c:pt idx="5">
                  <c:v>Salmonella spp.</c:v>
                </c:pt>
                <c:pt idx="6">
                  <c:v>Cryptosporidium spp.</c:v>
                </c:pt>
                <c:pt idx="7">
                  <c:v>Aeromonas spp.</c:v>
                </c:pt>
                <c:pt idx="8">
                  <c:v>E. bieneusi</c:v>
                </c:pt>
                <c:pt idx="9">
                  <c:v>G. intestinalis</c:v>
                </c:pt>
                <c:pt idx="10">
                  <c:v>Campylobacter spp.</c:v>
                </c:pt>
              </c:strCache>
            </c:strRef>
          </c:cat>
          <c:val>
            <c:numRef>
              <c:f>Figures!$U$12:$AE$12</c:f>
              <c:numCache>
                <c:formatCode>0.00%</c:formatCode>
                <c:ptCount val="11"/>
                <c:pt idx="0">
                  <c:v>0</c:v>
                </c:pt>
                <c:pt idx="1">
                  <c:v>4.224757076468103E-4</c:v>
                </c:pt>
                <c:pt idx="2">
                  <c:v>8.449514152936206E-4</c:v>
                </c:pt>
                <c:pt idx="3">
                  <c:v>8.449514152936206E-4</c:v>
                </c:pt>
                <c:pt idx="4">
                  <c:v>4.6472327841149104E-3</c:v>
                </c:pt>
                <c:pt idx="5">
                  <c:v>5.0697084917617234E-3</c:v>
                </c:pt>
                <c:pt idx="6">
                  <c:v>7.6045627376425855E-3</c:v>
                </c:pt>
                <c:pt idx="7">
                  <c:v>8.0270384452893959E-3</c:v>
                </c:pt>
                <c:pt idx="8">
                  <c:v>1.0139416983523447E-2</c:v>
                </c:pt>
                <c:pt idx="9">
                  <c:v>1.0984368398817067E-2</c:v>
                </c:pt>
                <c:pt idx="10">
                  <c:v>4.1825095057034217E-2</c:v>
                </c:pt>
              </c:numCache>
            </c:numRef>
          </c:val>
          <c:extLst>
            <c:ext xmlns:c16="http://schemas.microsoft.com/office/drawing/2014/chart" uri="{C3380CC4-5D6E-409C-BE32-E72D297353CC}">
              <c16:uniqueId val="{00000015-6991-4DD2-8608-02C72559C677}"/>
            </c:ext>
          </c:extLst>
        </c:ser>
        <c:dLbls>
          <c:dLblPos val="outEnd"/>
          <c:showLegendKey val="0"/>
          <c:showVal val="1"/>
          <c:showCatName val="0"/>
          <c:showSerName val="0"/>
          <c:showPercent val="0"/>
          <c:showBubbleSize val="0"/>
        </c:dLbls>
        <c:gapWidth val="37"/>
        <c:axId val="763704112"/>
        <c:axId val="763701160"/>
      </c:barChart>
      <c:catAx>
        <c:axId val="763704112"/>
        <c:scaling>
          <c:orientation val="minMax"/>
        </c:scaling>
        <c:delete val="0"/>
        <c:axPos val="l"/>
        <c:numFmt formatCode="General" sourceLinked="1"/>
        <c:majorTickMark val="none"/>
        <c:minorTickMark val="none"/>
        <c:tickLblPos val="nextTo"/>
        <c:spPr>
          <a:noFill/>
          <a:ln w="9525" cap="flat" cmpd="sng" algn="ctr">
            <a:solidFill>
              <a:srgbClr val="323F60"/>
            </a:solidFill>
            <a:round/>
          </a:ln>
          <a:effectLst/>
        </c:spPr>
        <c:txPr>
          <a:bodyPr rot="-60000000" spcFirstLastPara="1" vertOverflow="ellipsis" vert="horz" wrap="square" anchor="ctr" anchorCtr="1"/>
          <a:lstStyle/>
          <a:p>
            <a:pPr>
              <a:defRPr sz="800" b="0" i="1" u="none" strike="noStrike" kern="1200" baseline="0">
                <a:solidFill>
                  <a:sysClr val="windowText" lastClr="000000"/>
                </a:solidFill>
                <a:latin typeface="Garamond" panose="02020404030301010803" pitchFamily="18" charset="0"/>
                <a:ea typeface="+mn-ea"/>
                <a:cs typeface="Arial" panose="020B0604020202020204" pitchFamily="34" charset="0"/>
              </a:defRPr>
            </a:pPr>
            <a:endParaRPr lang="fr-FR"/>
          </a:p>
        </c:txPr>
        <c:crossAx val="763701160"/>
        <c:crosses val="autoZero"/>
        <c:auto val="1"/>
        <c:lblAlgn val="ctr"/>
        <c:lblOffset val="100"/>
        <c:noMultiLvlLbl val="0"/>
      </c:catAx>
      <c:valAx>
        <c:axId val="763701160"/>
        <c:scaling>
          <c:orientation val="minMax"/>
          <c:max val="5.000000000000001E-2"/>
        </c:scaling>
        <c:delete val="0"/>
        <c:axPos val="b"/>
        <c:majorGridlines>
          <c:spPr>
            <a:ln w="9525" cap="flat" cmpd="sng" algn="ctr">
              <a:solidFill>
                <a:schemeClr val="tx1"/>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Garamond" panose="02020404030301010803" pitchFamily="18" charset="0"/>
                <a:ea typeface="+mn-ea"/>
                <a:cs typeface="Arial" panose="020B0604020202020204" pitchFamily="34" charset="0"/>
              </a:defRPr>
            </a:pPr>
            <a:endParaRPr lang="fr-FR"/>
          </a:p>
        </c:txPr>
        <c:crossAx val="76370411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Garamond" panose="02020404030301010803" pitchFamily="18" charset="0"/>
          <a:cs typeface="Arial" panose="020B0604020202020204" pitchFamily="34"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312702213622554"/>
          <c:y val="0.12616730055494341"/>
          <c:w val="0.59238338349001318"/>
          <c:h val="0.79670122069596327"/>
        </c:manualLayout>
      </c:layout>
      <c:barChart>
        <c:barDir val="bar"/>
        <c:grouping val="clustered"/>
        <c:varyColors val="0"/>
        <c:ser>
          <c:idx val="2"/>
          <c:order val="0"/>
          <c:tx>
            <c:strRef>
              <c:f>Figures!$BF$7</c:f>
              <c:strCache>
                <c:ptCount val="1"/>
                <c:pt idx="0">
                  <c:v>Vomiting</c:v>
                </c:pt>
              </c:strCache>
            </c:strRef>
          </c:tx>
          <c:spPr>
            <a:solidFill>
              <a:schemeClr val="accent1">
                <a:lumMod val="60000"/>
                <a:lumOff val="40000"/>
              </a:schemeClr>
            </a:solidFill>
            <a:ln>
              <a:noFill/>
            </a:ln>
            <a:effectLst/>
          </c:spPr>
          <c:invertIfNegative val="0"/>
          <c:cat>
            <c:strRef>
              <c:f>Figures!$BG$1:$BP$1</c:f>
              <c:strCache>
                <c:ptCount val="10"/>
                <c:pt idx="0">
                  <c:v>E. histolytica</c:v>
                </c:pt>
                <c:pt idx="1">
                  <c:v>G. intestinalis</c:v>
                </c:pt>
                <c:pt idx="2">
                  <c:v>E. bieneusi</c:v>
                </c:pt>
                <c:pt idx="3">
                  <c:v>Cryptosporidium spp.</c:v>
                </c:pt>
                <c:pt idx="4">
                  <c:v>Vibrio spp.</c:v>
                </c:pt>
                <c:pt idx="5">
                  <c:v>Aeromonas spp.</c:v>
                </c:pt>
                <c:pt idx="6">
                  <c:v>Y. enterocolitica</c:v>
                </c:pt>
                <c:pt idx="7">
                  <c:v>Campylobacter spp.</c:v>
                </c:pt>
                <c:pt idx="8">
                  <c:v>EIEC/Shigella spp.</c:v>
                </c:pt>
                <c:pt idx="9">
                  <c:v>Salmonella spp.</c:v>
                </c:pt>
              </c:strCache>
            </c:strRef>
          </c:cat>
          <c:val>
            <c:numRef>
              <c:f>Figures!$BG$7:$BP$7</c:f>
              <c:numCache>
                <c:formatCode>0.00%</c:formatCode>
                <c:ptCount val="10"/>
                <c:pt idx="0">
                  <c:v>0</c:v>
                </c:pt>
                <c:pt idx="1">
                  <c:v>7.1428571428571425E-2</c:v>
                </c:pt>
                <c:pt idx="2">
                  <c:v>0.1111111111111111</c:v>
                </c:pt>
                <c:pt idx="3">
                  <c:v>0</c:v>
                </c:pt>
                <c:pt idx="4">
                  <c:v>0</c:v>
                </c:pt>
                <c:pt idx="5">
                  <c:v>0.1</c:v>
                </c:pt>
                <c:pt idx="6">
                  <c:v>0</c:v>
                </c:pt>
                <c:pt idx="7">
                  <c:v>3.1746031746031744E-2</c:v>
                </c:pt>
                <c:pt idx="8">
                  <c:v>0</c:v>
                </c:pt>
                <c:pt idx="9">
                  <c:v>0.1111111111111111</c:v>
                </c:pt>
              </c:numCache>
            </c:numRef>
          </c:val>
          <c:extLst>
            <c:ext xmlns:c16="http://schemas.microsoft.com/office/drawing/2014/chart" uri="{C3380CC4-5D6E-409C-BE32-E72D297353CC}">
              <c16:uniqueId val="{00000000-8F8D-4981-BAA1-33CD6F65E087}"/>
            </c:ext>
          </c:extLst>
        </c:ser>
        <c:ser>
          <c:idx val="1"/>
          <c:order val="1"/>
          <c:tx>
            <c:strRef>
              <c:f>Figures!$BF$4</c:f>
              <c:strCache>
                <c:ptCount val="1"/>
                <c:pt idx="0">
                  <c:v>Abdominal pain</c:v>
                </c:pt>
              </c:strCache>
            </c:strRef>
          </c:tx>
          <c:spPr>
            <a:solidFill>
              <a:srgbClr val="323F60"/>
            </a:solidFill>
            <a:ln>
              <a:noFill/>
            </a:ln>
            <a:effectLst/>
          </c:spPr>
          <c:invertIfNegative val="0"/>
          <c:cat>
            <c:strRef>
              <c:f>Figures!$BG$1:$BP$1</c:f>
              <c:strCache>
                <c:ptCount val="10"/>
                <c:pt idx="0">
                  <c:v>E. histolytica</c:v>
                </c:pt>
                <c:pt idx="1">
                  <c:v>G. intestinalis</c:v>
                </c:pt>
                <c:pt idx="2">
                  <c:v>E. bieneusi</c:v>
                </c:pt>
                <c:pt idx="3">
                  <c:v>Cryptosporidium spp.</c:v>
                </c:pt>
                <c:pt idx="4">
                  <c:v>Vibrio spp.</c:v>
                </c:pt>
                <c:pt idx="5">
                  <c:v>Aeromonas spp.</c:v>
                </c:pt>
                <c:pt idx="6">
                  <c:v>Y. enterocolitica</c:v>
                </c:pt>
                <c:pt idx="7">
                  <c:v>Campylobacter spp.</c:v>
                </c:pt>
                <c:pt idx="8">
                  <c:v>EIEC/Shigella spp.</c:v>
                </c:pt>
                <c:pt idx="9">
                  <c:v>Salmonella spp.</c:v>
                </c:pt>
              </c:strCache>
            </c:strRef>
          </c:cat>
          <c:val>
            <c:numRef>
              <c:f>Figures!$BG$4:$BP$4</c:f>
              <c:numCache>
                <c:formatCode>0.00%</c:formatCode>
                <c:ptCount val="10"/>
                <c:pt idx="0">
                  <c:v>0</c:v>
                </c:pt>
                <c:pt idx="1">
                  <c:v>0.4</c:v>
                </c:pt>
                <c:pt idx="2">
                  <c:v>0.61111111111111116</c:v>
                </c:pt>
                <c:pt idx="3">
                  <c:v>0.38461538461538464</c:v>
                </c:pt>
                <c:pt idx="4">
                  <c:v>0</c:v>
                </c:pt>
                <c:pt idx="5">
                  <c:v>0.5</c:v>
                </c:pt>
                <c:pt idx="6">
                  <c:v>1</c:v>
                </c:pt>
                <c:pt idx="7">
                  <c:v>0.38095238095238093</c:v>
                </c:pt>
                <c:pt idx="8">
                  <c:v>0.42857142857142855</c:v>
                </c:pt>
                <c:pt idx="9">
                  <c:v>0.33333333333333331</c:v>
                </c:pt>
              </c:numCache>
            </c:numRef>
          </c:val>
          <c:extLst>
            <c:ext xmlns:c16="http://schemas.microsoft.com/office/drawing/2014/chart" uri="{C3380CC4-5D6E-409C-BE32-E72D297353CC}">
              <c16:uniqueId val="{00000001-8F8D-4981-BAA1-33CD6F65E087}"/>
            </c:ext>
          </c:extLst>
        </c:ser>
        <c:ser>
          <c:idx val="0"/>
          <c:order val="2"/>
          <c:tx>
            <c:strRef>
              <c:f>Figures!$BF$3</c:f>
              <c:strCache>
                <c:ptCount val="1"/>
                <c:pt idx="0">
                  <c:v>Diarrhea</c:v>
                </c:pt>
              </c:strCache>
            </c:strRef>
          </c:tx>
          <c:spPr>
            <a:solidFill>
              <a:srgbClr val="FFC000"/>
            </a:solidFill>
            <a:ln>
              <a:noFill/>
            </a:ln>
            <a:effectLst/>
          </c:spPr>
          <c:invertIfNegative val="0"/>
          <c:cat>
            <c:strRef>
              <c:f>Figures!$BG$1:$BP$1</c:f>
              <c:strCache>
                <c:ptCount val="10"/>
                <c:pt idx="0">
                  <c:v>E. histolytica</c:v>
                </c:pt>
                <c:pt idx="1">
                  <c:v>G. intestinalis</c:v>
                </c:pt>
                <c:pt idx="2">
                  <c:v>E. bieneusi</c:v>
                </c:pt>
                <c:pt idx="3">
                  <c:v>Cryptosporidium spp.</c:v>
                </c:pt>
                <c:pt idx="4">
                  <c:v>Vibrio spp.</c:v>
                </c:pt>
                <c:pt idx="5">
                  <c:v>Aeromonas spp.</c:v>
                </c:pt>
                <c:pt idx="6">
                  <c:v>Y. enterocolitica</c:v>
                </c:pt>
                <c:pt idx="7">
                  <c:v>Campylobacter spp.</c:v>
                </c:pt>
                <c:pt idx="8">
                  <c:v>EIEC/Shigella spp.</c:v>
                </c:pt>
                <c:pt idx="9">
                  <c:v>Salmonella spp.</c:v>
                </c:pt>
              </c:strCache>
            </c:strRef>
          </c:cat>
          <c:val>
            <c:numRef>
              <c:f>Figures!$BG$3:$BP$3</c:f>
              <c:numCache>
                <c:formatCode>0.00%</c:formatCode>
                <c:ptCount val="10"/>
                <c:pt idx="0">
                  <c:v>1</c:v>
                </c:pt>
                <c:pt idx="1">
                  <c:v>1</c:v>
                </c:pt>
                <c:pt idx="2">
                  <c:v>0.76470588235294112</c:v>
                </c:pt>
                <c:pt idx="3">
                  <c:v>0.92307692307692313</c:v>
                </c:pt>
                <c:pt idx="4">
                  <c:v>1</c:v>
                </c:pt>
                <c:pt idx="5">
                  <c:v>0.6</c:v>
                </c:pt>
                <c:pt idx="6">
                  <c:v>0</c:v>
                </c:pt>
                <c:pt idx="7">
                  <c:v>0.8125</c:v>
                </c:pt>
                <c:pt idx="8">
                  <c:v>0.8571428571428571</c:v>
                </c:pt>
                <c:pt idx="9">
                  <c:v>0.66666666666666663</c:v>
                </c:pt>
              </c:numCache>
            </c:numRef>
          </c:val>
          <c:extLst>
            <c:ext xmlns:c16="http://schemas.microsoft.com/office/drawing/2014/chart" uri="{C3380CC4-5D6E-409C-BE32-E72D297353CC}">
              <c16:uniqueId val="{00000002-8F8D-4981-BAA1-33CD6F65E087}"/>
            </c:ext>
          </c:extLst>
        </c:ser>
        <c:dLbls>
          <c:showLegendKey val="0"/>
          <c:showVal val="0"/>
          <c:showCatName val="0"/>
          <c:showSerName val="0"/>
          <c:showPercent val="0"/>
          <c:showBubbleSize val="0"/>
        </c:dLbls>
        <c:gapWidth val="70"/>
        <c:axId val="845744048"/>
        <c:axId val="845747328"/>
      </c:barChart>
      <c:catAx>
        <c:axId val="845744048"/>
        <c:scaling>
          <c:orientation val="minMax"/>
        </c:scaling>
        <c:delete val="0"/>
        <c:axPos val="l"/>
        <c:numFmt formatCode="General" sourceLinked="1"/>
        <c:majorTickMark val="none"/>
        <c:minorTickMark val="none"/>
        <c:tickLblPos val="nextTo"/>
        <c:spPr>
          <a:noFill/>
          <a:ln w="9525" cap="flat" cmpd="sng" algn="ctr">
            <a:solidFill>
              <a:srgbClr val="3C3560"/>
            </a:solidFill>
            <a:round/>
          </a:ln>
          <a:effectLst/>
        </c:spPr>
        <c:txPr>
          <a:bodyPr rot="-60000000" spcFirstLastPara="1" vertOverflow="ellipsis" vert="horz" wrap="square" anchor="ctr" anchorCtr="1"/>
          <a:lstStyle/>
          <a:p>
            <a:pPr>
              <a:defRPr sz="800" b="0" i="1" u="none" strike="noStrike" kern="1200" baseline="0">
                <a:solidFill>
                  <a:schemeClr val="tx1"/>
                </a:solidFill>
                <a:latin typeface="Garamond" panose="02020404030301010803" pitchFamily="18" charset="0"/>
                <a:ea typeface="+mn-ea"/>
                <a:cs typeface="Arial" panose="020B0604020202020204" pitchFamily="34" charset="0"/>
              </a:defRPr>
            </a:pPr>
            <a:endParaRPr lang="fr-FR"/>
          </a:p>
        </c:txPr>
        <c:crossAx val="845747328"/>
        <c:crosses val="autoZero"/>
        <c:auto val="1"/>
        <c:lblAlgn val="ctr"/>
        <c:lblOffset val="100"/>
        <c:noMultiLvlLbl val="0"/>
      </c:catAx>
      <c:valAx>
        <c:axId val="845747328"/>
        <c:scaling>
          <c:orientation val="minMax"/>
          <c:max val="1"/>
        </c:scaling>
        <c:delete val="0"/>
        <c:axPos val="b"/>
        <c:majorGridlines>
          <c:spPr>
            <a:ln w="9525" cap="flat" cmpd="sng" algn="ctr">
              <a:solidFill>
                <a:srgbClr val="3C3560"/>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Garamond" panose="02020404030301010803" pitchFamily="18" charset="0"/>
                <a:ea typeface="+mn-ea"/>
                <a:cs typeface="Arial" panose="020B0604020202020204" pitchFamily="34" charset="0"/>
              </a:defRPr>
            </a:pPr>
            <a:endParaRPr lang="fr-FR"/>
          </a:p>
        </c:txPr>
        <c:crossAx val="845744048"/>
        <c:crosses val="autoZero"/>
        <c:crossBetween val="between"/>
        <c:majorUnit val="0.25"/>
      </c:valAx>
      <c:spPr>
        <a:noFill/>
        <a:ln>
          <a:noFill/>
        </a:ln>
        <a:effectLst/>
      </c:spPr>
    </c:plotArea>
    <c:legend>
      <c:legendPos val="b"/>
      <c:layout>
        <c:manualLayout>
          <c:xMode val="edge"/>
          <c:yMode val="edge"/>
          <c:x val="0.31709732268067559"/>
          <c:y val="2.6929012622518175E-2"/>
          <c:w val="0.6395806644544908"/>
          <c:h val="7.4962658653175612E-2"/>
        </c:manualLayout>
      </c:layout>
      <c:overlay val="0"/>
      <c:spPr>
        <a:solidFill>
          <a:schemeClr val="bg1"/>
        </a:solidFill>
        <a:ln>
          <a:noFill/>
        </a:ln>
        <a:effectLst/>
      </c:spPr>
      <c:txPr>
        <a:bodyPr rot="0" spcFirstLastPara="1" vertOverflow="ellipsis" vert="horz" wrap="square" anchor="ctr" anchorCtr="1"/>
        <a:lstStyle/>
        <a:p>
          <a:pPr>
            <a:defRPr sz="900" b="0" i="0" u="none" strike="noStrike" kern="1200" baseline="0">
              <a:solidFill>
                <a:schemeClr val="tx1"/>
              </a:solidFill>
              <a:latin typeface="Garamond" panose="02020404030301010803" pitchFamily="18" charset="0"/>
              <a:ea typeface="+mn-ea"/>
              <a:cs typeface="Arial" panose="020B0604020202020204" pitchFamily="34" charset="0"/>
            </a:defRPr>
          </a:pPr>
          <a:endParaRPr lang="fr-FR"/>
        </a:p>
      </c:txPr>
    </c:legend>
    <c:plotVisOnly val="1"/>
    <c:dispBlanksAs val="gap"/>
    <c:showDLblsOverMax val="0"/>
  </c:chart>
  <c:spPr>
    <a:noFill/>
    <a:ln>
      <a:noFill/>
    </a:ln>
    <a:effectLst/>
  </c:spPr>
  <c:txPr>
    <a:bodyPr/>
    <a:lstStyle/>
    <a:p>
      <a:pPr>
        <a:defRPr sz="1000">
          <a:solidFill>
            <a:schemeClr val="tx1"/>
          </a:solidFill>
          <a:latin typeface="Garamond" panose="02020404030301010803" pitchFamily="18" charset="0"/>
          <a:cs typeface="Arial" panose="020B0604020202020204"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74941190573984"/>
          <c:y val="6.7013904545720565E-2"/>
          <c:w val="0.83234213820657288"/>
          <c:h val="0.54981047105450243"/>
        </c:manualLayout>
      </c:layout>
      <c:barChart>
        <c:barDir val="col"/>
        <c:grouping val="clustered"/>
        <c:varyColors val="0"/>
        <c:ser>
          <c:idx val="0"/>
          <c:order val="0"/>
          <c:spPr>
            <a:solidFill>
              <a:srgbClr val="002060"/>
            </a:solidFill>
            <a:ln>
              <a:noFill/>
            </a:ln>
            <a:effectLst/>
          </c:spPr>
          <c:invertIfNegative val="0"/>
          <c:cat>
            <c:strRef>
              <c:f>[1]évolution!$C$1:$H$1</c:f>
              <c:strCache>
                <c:ptCount val="6"/>
                <c:pt idx="0">
                  <c:v>2017-2019</c:v>
                </c:pt>
                <c:pt idx="1">
                  <c:v>2020</c:v>
                </c:pt>
                <c:pt idx="2">
                  <c:v>2021</c:v>
                </c:pt>
                <c:pt idx="3">
                  <c:v>2022</c:v>
                </c:pt>
                <c:pt idx="4">
                  <c:v>2023</c:v>
                </c:pt>
                <c:pt idx="5">
                  <c:v>2024</c:v>
                </c:pt>
              </c:strCache>
            </c:strRef>
          </c:cat>
          <c:val>
            <c:numRef>
              <c:f>Feuil1!$C$2:$H$2</c:f>
              <c:numCache>
                <c:formatCode>@</c:formatCode>
                <c:ptCount val="6"/>
                <c:pt idx="0">
                  <c:v>6.4</c:v>
                </c:pt>
                <c:pt idx="1">
                  <c:v>4.7</c:v>
                </c:pt>
                <c:pt idx="2">
                  <c:v>12</c:v>
                </c:pt>
                <c:pt idx="3">
                  <c:v>5.2</c:v>
                </c:pt>
                <c:pt idx="4">
                  <c:v>5.7</c:v>
                </c:pt>
                <c:pt idx="5">
                  <c:v>5.7</c:v>
                </c:pt>
              </c:numCache>
            </c:numRef>
          </c:val>
          <c:extLst>
            <c:ext xmlns:c16="http://schemas.microsoft.com/office/drawing/2014/chart" uri="{C3380CC4-5D6E-409C-BE32-E72D297353CC}">
              <c16:uniqueId val="{00000000-CACC-4074-BE52-1BB3D70FDC38}"/>
            </c:ext>
          </c:extLst>
        </c:ser>
        <c:dLbls>
          <c:showLegendKey val="0"/>
          <c:showVal val="0"/>
          <c:showCatName val="0"/>
          <c:showSerName val="0"/>
          <c:showPercent val="0"/>
          <c:showBubbleSize val="0"/>
        </c:dLbls>
        <c:gapWidth val="219"/>
        <c:overlap val="-27"/>
        <c:axId val="494370816"/>
        <c:axId val="494372784"/>
      </c:barChart>
      <c:catAx>
        <c:axId val="49437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Garamond" panose="02020404030301010803" pitchFamily="18" charset="0"/>
                <a:ea typeface="+mn-ea"/>
                <a:cs typeface="+mn-cs"/>
              </a:defRPr>
            </a:pPr>
            <a:endParaRPr lang="fr-FR"/>
          </a:p>
        </c:txPr>
        <c:crossAx val="494372784"/>
        <c:crosses val="autoZero"/>
        <c:auto val="1"/>
        <c:lblAlgn val="ctr"/>
        <c:lblOffset val="100"/>
        <c:noMultiLvlLbl val="0"/>
      </c:catAx>
      <c:valAx>
        <c:axId val="494372784"/>
        <c:scaling>
          <c:orientation val="minMax"/>
          <c:max val="14"/>
          <c:min val="0"/>
        </c:scaling>
        <c:delete val="0"/>
        <c:axPos val="l"/>
        <c:majorGridlines>
          <c:spPr>
            <a:ln w="9525" cap="flat" cmpd="sng" algn="ctr">
              <a:solidFill>
                <a:schemeClr val="tx1">
                  <a:lumMod val="15000"/>
                  <a:lumOff val="85000"/>
                </a:schemeClr>
              </a:solidFill>
              <a:round/>
            </a:ln>
            <a:effectLst/>
          </c:spPr>
        </c:majorGridlines>
        <c:numFmt formatCode="@"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Garamond" panose="02020404030301010803" pitchFamily="18" charset="0"/>
                <a:ea typeface="+mn-ea"/>
                <a:cs typeface="+mn-cs"/>
              </a:defRPr>
            </a:pPr>
            <a:endParaRPr lang="fr-FR"/>
          </a:p>
        </c:txPr>
        <c:crossAx val="494370816"/>
        <c:crosses val="autoZero"/>
        <c:crossBetween val="between"/>
      </c:valAx>
      <c:spPr>
        <a:noFill/>
        <a:ln>
          <a:noFill/>
        </a:ln>
        <a:effectLst/>
      </c:spPr>
    </c:plotArea>
    <c:plotVisOnly val="1"/>
    <c:dispBlanksAs val="gap"/>
    <c:showDLblsOverMax val="0"/>
  </c:chart>
  <c:spPr>
    <a:noFill/>
    <a:ln>
      <a:noFill/>
    </a:ln>
    <a:effectLst/>
  </c:spPr>
  <c:txPr>
    <a:bodyPr/>
    <a:lstStyle/>
    <a:p>
      <a:pPr>
        <a:defRPr sz="900">
          <a:solidFill>
            <a:schemeClr val="tx1"/>
          </a:solidFill>
          <a:latin typeface="Garamond" panose="02020404030301010803" pitchFamily="18"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[epidemie IIdA24G1 avril 2025 avec info - consulter fiches.xlsx]Feuil3!Tableau croisé dynamique3</c:name>
    <c:fmtId val="-1"/>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manualLayout>
          <c:layoutTarget val="inner"/>
          <c:xMode val="edge"/>
          <c:yMode val="edge"/>
          <c:x val="0.12933810729992176"/>
          <c:y val="5.5331159166000607E-2"/>
          <c:w val="0.83563686999147813"/>
          <c:h val="0.6063106830724676"/>
        </c:manualLayout>
      </c:layout>
      <c:barChart>
        <c:barDir val="col"/>
        <c:grouping val="clustered"/>
        <c:varyColors val="0"/>
        <c:ser>
          <c:idx val="0"/>
          <c:order val="0"/>
          <c:tx>
            <c:strRef>
              <c:f>Feuil3!$F$5</c:f>
              <c:strCache>
                <c:ptCount val="1"/>
                <c:pt idx="0">
                  <c:v>Total</c:v>
                </c:pt>
              </c:strCache>
            </c:strRef>
          </c:tx>
          <c:spPr>
            <a:solidFill>
              <a:schemeClr val="accent6"/>
            </a:solidFill>
            <a:ln>
              <a:noFill/>
            </a:ln>
            <a:effectLst/>
          </c:spPr>
          <c:invertIfNegative val="0"/>
          <c:cat>
            <c:multiLvlStrRef>
              <c:f>Feuil3!$E$6:$E$29</c:f>
              <c:multiLvlStrCache>
                <c:ptCount val="20"/>
                <c:lvl>
                  <c:pt idx="0">
                    <c:v>(vide)</c:v>
                  </c:pt>
                  <c:pt idx="1">
                    <c:v>12-avr</c:v>
                  </c:pt>
                  <c:pt idx="2">
                    <c:v>14-avr</c:v>
                  </c:pt>
                  <c:pt idx="3">
                    <c:v>17-avr</c:v>
                  </c:pt>
                  <c:pt idx="4">
                    <c:v>18-avr</c:v>
                  </c:pt>
                  <c:pt idx="5">
                    <c:v>23-avr</c:v>
                  </c:pt>
                  <c:pt idx="6">
                    <c:v>24-avr</c:v>
                  </c:pt>
                  <c:pt idx="7">
                    <c:v>25-avr</c:v>
                  </c:pt>
                  <c:pt idx="8">
                    <c:v>26-avr</c:v>
                  </c:pt>
                  <c:pt idx="9">
                    <c:v>28-avr</c:v>
                  </c:pt>
                  <c:pt idx="10">
                    <c:v>29-avr</c:v>
                  </c:pt>
                  <c:pt idx="11">
                    <c:v>30-avr</c:v>
                  </c:pt>
                  <c:pt idx="12">
                    <c:v>02-mai</c:v>
                  </c:pt>
                  <c:pt idx="13">
                    <c:v>05-mai</c:v>
                  </c:pt>
                  <c:pt idx="14">
                    <c:v>06-mai</c:v>
                  </c:pt>
                  <c:pt idx="15">
                    <c:v>07-mai</c:v>
                  </c:pt>
                  <c:pt idx="16">
                    <c:v>12-mai</c:v>
                  </c:pt>
                  <c:pt idx="17">
                    <c:v>13-mai</c:v>
                  </c:pt>
                  <c:pt idx="18">
                    <c:v>14-mai</c:v>
                  </c:pt>
                  <c:pt idx="19">
                    <c:v>16-mai</c:v>
                  </c:pt>
                </c:lvl>
                <c:lvl>
                  <c:pt idx="0">
                    <c:v>&lt;12/04/2025</c:v>
                  </c:pt>
                  <c:pt idx="1">
                    <c:v>avr</c:v>
                  </c:pt>
                  <c:pt idx="12">
                    <c:v>mai</c:v>
                  </c:pt>
                </c:lvl>
              </c:multiLvlStrCache>
            </c:multiLvlStrRef>
          </c:cat>
          <c:val>
            <c:numRef>
              <c:f>Feuil3!$F$6:$F$29</c:f>
              <c:numCache>
                <c:formatCode>General</c:formatCode>
                <c:ptCount val="20"/>
                <c:pt idx="1">
                  <c:v>1</c:v>
                </c:pt>
                <c:pt idx="2">
                  <c:v>1</c:v>
                </c:pt>
                <c:pt idx="3">
                  <c:v>2</c:v>
                </c:pt>
                <c:pt idx="4">
                  <c:v>1</c:v>
                </c:pt>
                <c:pt idx="5">
                  <c:v>1</c:v>
                </c:pt>
                <c:pt idx="6">
                  <c:v>2</c:v>
                </c:pt>
                <c:pt idx="7">
                  <c:v>2</c:v>
                </c:pt>
                <c:pt idx="8">
                  <c:v>2</c:v>
                </c:pt>
                <c:pt idx="9">
                  <c:v>4</c:v>
                </c:pt>
                <c:pt idx="10">
                  <c:v>2</c:v>
                </c:pt>
                <c:pt idx="11">
                  <c:v>1</c:v>
                </c:pt>
                <c:pt idx="12">
                  <c:v>4</c:v>
                </c:pt>
                <c:pt idx="13">
                  <c:v>2</c:v>
                </c:pt>
                <c:pt idx="14">
                  <c:v>2</c:v>
                </c:pt>
                <c:pt idx="15">
                  <c:v>1</c:v>
                </c:pt>
                <c:pt idx="16">
                  <c:v>1</c:v>
                </c:pt>
                <c:pt idx="17">
                  <c:v>3</c:v>
                </c:pt>
                <c:pt idx="18">
                  <c:v>1</c:v>
                </c:pt>
                <c:pt idx="19">
                  <c:v>2</c:v>
                </c:pt>
              </c:numCache>
            </c:numRef>
          </c:val>
          <c:extLst>
            <c:ext xmlns:c16="http://schemas.microsoft.com/office/drawing/2014/chart" uri="{C3380CC4-5D6E-409C-BE32-E72D297353CC}">
              <c16:uniqueId val="{00000000-CFFE-4645-9E2D-3069AA17F061}"/>
            </c:ext>
          </c:extLst>
        </c:ser>
        <c:dLbls>
          <c:showLegendKey val="0"/>
          <c:showVal val="0"/>
          <c:showCatName val="0"/>
          <c:showSerName val="0"/>
          <c:showPercent val="0"/>
          <c:showBubbleSize val="0"/>
        </c:dLbls>
        <c:gapWidth val="219"/>
        <c:overlap val="-27"/>
        <c:axId val="451752560"/>
        <c:axId val="451753216"/>
      </c:barChart>
      <c:catAx>
        <c:axId val="45175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Garamond" panose="02020404030301010803" pitchFamily="18" charset="0"/>
                <a:ea typeface="+mn-ea"/>
                <a:cs typeface="Arial" panose="020B0604020202020204" pitchFamily="34" charset="0"/>
              </a:defRPr>
            </a:pPr>
            <a:endParaRPr lang="fr-FR"/>
          </a:p>
        </c:txPr>
        <c:crossAx val="451753216"/>
        <c:crosses val="autoZero"/>
        <c:auto val="1"/>
        <c:lblAlgn val="ctr"/>
        <c:lblOffset val="100"/>
        <c:noMultiLvlLbl val="0"/>
      </c:catAx>
      <c:valAx>
        <c:axId val="4517532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fr-FR" sz="1100" dirty="0">
                    <a:latin typeface="Garamond" panose="02020404030301010803" pitchFamily="18" charset="0"/>
                  </a:rPr>
                  <a:t>Nombre de cas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fr-FR"/>
          </a:p>
        </c:txPr>
        <c:crossAx val="451752560"/>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fr-FR"/>
    </a:p>
  </c:txPr>
  <c:externalData r:id="rId3">
    <c:autoUpdate val="0"/>
  </c:externalData>
  <c:userShapes r:id="rId4"/>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0.02399</cdr:x>
      <cdr:y>0.87536</cdr:y>
    </cdr:from>
    <cdr:to>
      <cdr:x>0.26124</cdr:x>
      <cdr:y>1</cdr:y>
    </cdr:to>
    <cdr:sp macro="" textlink="">
      <cdr:nvSpPr>
        <cdr:cNvPr id="2" name="Rectangle 1"/>
        <cdr:cNvSpPr/>
      </cdr:nvSpPr>
      <cdr:spPr>
        <a:xfrm xmlns:a="http://schemas.openxmlformats.org/drawingml/2006/main">
          <a:off x="95693" y="2418579"/>
          <a:ext cx="946298" cy="344383"/>
        </a:xfrm>
        <a:prstGeom xmlns:a="http://schemas.openxmlformats.org/drawingml/2006/main" prst="rect">
          <a:avLst/>
        </a:prstGeom>
        <a:solidFill xmlns:a="http://schemas.openxmlformats.org/drawingml/2006/main">
          <a:srgbClr val="FFFFFF"/>
        </a:solidFill>
        <a:ln xmlns:a="http://schemas.openxmlformats.org/drawingml/2006/main" w="12700" cap="flat">
          <a:solidFill>
            <a:schemeClr val="bg1"/>
          </a:solidFill>
          <a:prstDash val="solid"/>
          <a:miter lim="8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overflow" horzOverflow="overflow" vert="horz" wrap="square" lIns="45719" tIns="45719" rIns="45719" bIns="45719" numCol="1" spcCol="38100" rtlCol="0" anchor="ctr">
          <a:spAutoFit/>
        </a:bodyPr>
        <a:lstStyle xmlns:a="http://schemas.openxmlformats.org/drawingml/2006/main"/>
        <a:p xmlns:a="http://schemas.openxmlformats.org/drawingml/2006/main">
          <a:endParaRPr lang="fr-F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2081213" y="744538"/>
            <a:ext cx="2635250" cy="3724275"/>
          </a:xfrm>
          <a:prstGeom prst="rect">
            <a:avLst/>
          </a:prstGeom>
        </p:spPr>
        <p:txBody>
          <a:bodyPr/>
          <a:lstStyle/>
          <a:p>
            <a:endParaRPr dirty="0"/>
          </a:p>
        </p:txBody>
      </p:sp>
      <p:sp>
        <p:nvSpPr>
          <p:cNvPr id="92" name="Shape 92"/>
          <p:cNvSpPr>
            <a:spLocks noGrp="1"/>
          </p:cNvSpPr>
          <p:nvPr>
            <p:ph type="body" sz="quarter" idx="1"/>
          </p:nvPr>
        </p:nvSpPr>
        <p:spPr>
          <a:xfrm>
            <a:off x="906357" y="4716661"/>
            <a:ext cx="4984962" cy="4468416"/>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95506" latinLnBrk="0">
      <a:defRPr sz="1200">
        <a:latin typeface="+mj-lt"/>
        <a:ea typeface="+mj-ea"/>
        <a:cs typeface="+mj-cs"/>
        <a:sym typeface="Calibri"/>
      </a:defRPr>
    </a:lvl1pPr>
    <a:lvl2pPr indent="228600" defTabSz="995506" latinLnBrk="0">
      <a:defRPr sz="1200">
        <a:latin typeface="+mj-lt"/>
        <a:ea typeface="+mj-ea"/>
        <a:cs typeface="+mj-cs"/>
        <a:sym typeface="Calibri"/>
      </a:defRPr>
    </a:lvl2pPr>
    <a:lvl3pPr indent="457200" defTabSz="995506" latinLnBrk="0">
      <a:defRPr sz="1200">
        <a:latin typeface="+mj-lt"/>
        <a:ea typeface="+mj-ea"/>
        <a:cs typeface="+mj-cs"/>
        <a:sym typeface="Calibri"/>
      </a:defRPr>
    </a:lvl3pPr>
    <a:lvl4pPr indent="685800" defTabSz="995506" latinLnBrk="0">
      <a:defRPr sz="1200">
        <a:latin typeface="+mj-lt"/>
        <a:ea typeface="+mj-ea"/>
        <a:cs typeface="+mj-cs"/>
        <a:sym typeface="Calibri"/>
      </a:defRPr>
    </a:lvl4pPr>
    <a:lvl5pPr indent="914400" defTabSz="995506" latinLnBrk="0">
      <a:defRPr sz="1200">
        <a:latin typeface="+mj-lt"/>
        <a:ea typeface="+mj-ea"/>
        <a:cs typeface="+mj-cs"/>
        <a:sym typeface="Calibri"/>
      </a:defRPr>
    </a:lvl5pPr>
    <a:lvl6pPr indent="1143000" defTabSz="995506" latinLnBrk="0">
      <a:defRPr sz="1200">
        <a:latin typeface="+mj-lt"/>
        <a:ea typeface="+mj-ea"/>
        <a:cs typeface="+mj-cs"/>
        <a:sym typeface="Calibri"/>
      </a:defRPr>
    </a:lvl6pPr>
    <a:lvl7pPr indent="1371600" defTabSz="995506" latinLnBrk="0">
      <a:defRPr sz="1200">
        <a:latin typeface="+mj-lt"/>
        <a:ea typeface="+mj-ea"/>
        <a:cs typeface="+mj-cs"/>
        <a:sym typeface="Calibri"/>
      </a:defRPr>
    </a:lvl7pPr>
    <a:lvl8pPr indent="1600200" defTabSz="995506" latinLnBrk="0">
      <a:defRPr sz="1200">
        <a:latin typeface="+mj-lt"/>
        <a:ea typeface="+mj-ea"/>
        <a:cs typeface="+mj-cs"/>
        <a:sym typeface="Calibri"/>
      </a:defRPr>
    </a:lvl8pPr>
    <a:lvl9pPr indent="1828800" defTabSz="995506"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4215480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566976" y="1749794"/>
            <a:ext cx="6425725" cy="3722336"/>
          </a:xfrm>
          <a:prstGeom prst="rect">
            <a:avLst/>
          </a:prstGeom>
        </p:spPr>
        <p:txBody>
          <a:bodyPr anchor="b"/>
          <a:lstStyle>
            <a:lvl1pPr algn="ctr">
              <a:defRPr sz="4900"/>
            </a:lvl1pPr>
          </a:lstStyle>
          <a:p>
            <a:r>
              <a:t>Title Text</a:t>
            </a:r>
          </a:p>
        </p:txBody>
      </p:sp>
      <p:sp>
        <p:nvSpPr>
          <p:cNvPr id="12" name="Body Level One…"/>
          <p:cNvSpPr txBox="1">
            <a:spLocks noGrp="1"/>
          </p:cNvSpPr>
          <p:nvPr>
            <p:ph type="body" sz="quarter" idx="1"/>
          </p:nvPr>
        </p:nvSpPr>
        <p:spPr>
          <a:xfrm>
            <a:off x="944959" y="5615678"/>
            <a:ext cx="5669757" cy="2581380"/>
          </a:xfrm>
          <a:prstGeom prst="rect">
            <a:avLst/>
          </a:prstGeom>
        </p:spPr>
        <p:txBody>
          <a:bodyPr/>
          <a:lstStyle>
            <a:lvl1pPr marL="0" indent="0" algn="ctr">
              <a:buSzTx/>
              <a:buFontTx/>
              <a:buNone/>
              <a:defRPr sz="1900"/>
            </a:lvl1pPr>
            <a:lvl2pPr marL="0" indent="377966" algn="ctr">
              <a:buSzTx/>
              <a:buFontTx/>
              <a:buNone/>
              <a:defRPr sz="1900"/>
            </a:lvl2pPr>
            <a:lvl3pPr marL="0" indent="755933" algn="ctr">
              <a:buSzTx/>
              <a:buFontTx/>
              <a:buNone/>
              <a:defRPr sz="1900"/>
            </a:lvl3pPr>
            <a:lvl4pPr marL="0" indent="1133902" algn="ctr">
              <a:buSzTx/>
              <a:buFontTx/>
              <a:buNone/>
              <a:defRPr sz="1900"/>
            </a:lvl4pPr>
            <a:lvl5pPr marL="0" indent="1511868" algn="ctr">
              <a:buSzTx/>
              <a:buFontTx/>
              <a:buNone/>
              <a:defRPr sz="19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de section">
    <p:spTree>
      <p:nvGrpSpPr>
        <p:cNvPr id="1" name=""/>
        <p:cNvGrpSpPr/>
        <p:nvPr/>
      </p:nvGrpSpPr>
      <p:grpSpPr>
        <a:xfrm>
          <a:off x="0" y="0"/>
          <a:ext cx="0" cy="0"/>
          <a:chOff x="0" y="0"/>
          <a:chExt cx="0" cy="0"/>
        </a:xfrm>
      </p:grpSpPr>
      <p:sp>
        <p:nvSpPr>
          <p:cNvPr id="29" name="Title Text"/>
          <p:cNvSpPr txBox="1">
            <a:spLocks noGrp="1"/>
          </p:cNvSpPr>
          <p:nvPr>
            <p:ph type="title"/>
          </p:nvPr>
        </p:nvSpPr>
        <p:spPr>
          <a:xfrm>
            <a:off x="515790" y="2665532"/>
            <a:ext cx="6520221" cy="4447497"/>
          </a:xfrm>
          <a:prstGeom prst="rect">
            <a:avLst/>
          </a:prstGeom>
        </p:spPr>
        <p:txBody>
          <a:bodyPr anchor="b"/>
          <a:lstStyle>
            <a:lvl1pPr>
              <a:defRPr sz="4900"/>
            </a:lvl1pPr>
          </a:lstStyle>
          <a:p>
            <a:r>
              <a:t>Title Text</a:t>
            </a:r>
          </a:p>
        </p:txBody>
      </p:sp>
      <p:sp>
        <p:nvSpPr>
          <p:cNvPr id="30" name="Body Level One…"/>
          <p:cNvSpPr txBox="1">
            <a:spLocks noGrp="1"/>
          </p:cNvSpPr>
          <p:nvPr>
            <p:ph type="body" sz="quarter" idx="1"/>
          </p:nvPr>
        </p:nvSpPr>
        <p:spPr>
          <a:xfrm>
            <a:off x="515790" y="7155102"/>
            <a:ext cx="6520221" cy="2338834"/>
          </a:xfrm>
          <a:prstGeom prst="rect">
            <a:avLst/>
          </a:prstGeom>
        </p:spPr>
        <p:txBody>
          <a:bodyPr/>
          <a:lstStyle>
            <a:lvl1pPr marL="0" indent="0">
              <a:buSzTx/>
              <a:buFontTx/>
              <a:buNone/>
              <a:defRPr sz="1900"/>
            </a:lvl1pPr>
            <a:lvl2pPr marL="0" indent="377966">
              <a:buSzTx/>
              <a:buFontTx/>
              <a:buNone/>
              <a:defRPr sz="1900"/>
            </a:lvl2pPr>
            <a:lvl3pPr marL="0" indent="755933">
              <a:buSzTx/>
              <a:buFontTx/>
              <a:buNone/>
              <a:defRPr sz="1900"/>
            </a:lvl3pPr>
            <a:lvl4pPr marL="0" indent="1133902">
              <a:buSzTx/>
              <a:buFontTx/>
              <a:buNone/>
              <a:defRPr sz="1900"/>
            </a:lvl4pPr>
            <a:lvl5pPr marL="0" indent="1511868">
              <a:buSzTx/>
              <a:buFontTx/>
              <a:buNone/>
              <a:defRPr sz="19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519728" y="2846199"/>
            <a:ext cx="3212863" cy="678385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520712" y="569241"/>
            <a:ext cx="6520220" cy="2066591"/>
          </a:xfrm>
          <a:prstGeom prst="rect">
            <a:avLst/>
          </a:prstGeom>
        </p:spPr>
        <p:txBody>
          <a:bodyPr/>
          <a:lstStyle/>
          <a:p>
            <a:r>
              <a:t>Title Text</a:t>
            </a:r>
          </a:p>
        </p:txBody>
      </p:sp>
      <p:sp>
        <p:nvSpPr>
          <p:cNvPr id="48" name="Body Level One…"/>
          <p:cNvSpPr txBox="1">
            <a:spLocks noGrp="1"/>
          </p:cNvSpPr>
          <p:nvPr>
            <p:ph type="body" sz="quarter" idx="1"/>
          </p:nvPr>
        </p:nvSpPr>
        <p:spPr>
          <a:xfrm>
            <a:off x="520712" y="2620979"/>
            <a:ext cx="3198098" cy="1284503"/>
          </a:xfrm>
          <a:prstGeom prst="rect">
            <a:avLst/>
          </a:prstGeom>
        </p:spPr>
        <p:txBody>
          <a:bodyPr anchor="b"/>
          <a:lstStyle>
            <a:lvl1pPr marL="0" indent="0">
              <a:buSzTx/>
              <a:buFontTx/>
              <a:buNone/>
              <a:defRPr sz="1900" b="1"/>
            </a:lvl1pPr>
            <a:lvl2pPr marL="0" indent="377966">
              <a:buSzTx/>
              <a:buFontTx/>
              <a:buNone/>
              <a:defRPr sz="1900" b="1"/>
            </a:lvl2pPr>
            <a:lvl3pPr marL="0" indent="755933">
              <a:buSzTx/>
              <a:buFontTx/>
              <a:buNone/>
              <a:defRPr sz="1900" b="1"/>
            </a:lvl3pPr>
            <a:lvl4pPr marL="0" indent="1133902">
              <a:buSzTx/>
              <a:buFontTx/>
              <a:buNone/>
              <a:defRPr sz="1900" b="1"/>
            </a:lvl4pPr>
            <a:lvl5pPr marL="0" indent="1511868">
              <a:buSzTx/>
              <a:buFontTx/>
              <a:buNone/>
              <a:defRPr sz="19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3827086" y="2620979"/>
            <a:ext cx="3213848" cy="1284503"/>
          </a:xfrm>
          <a:prstGeom prst="rect">
            <a:avLst/>
          </a:prstGeom>
        </p:spPr>
        <p:txBody>
          <a:bodyPr anchor="b"/>
          <a:lstStyle/>
          <a:p>
            <a:pPr marL="0" indent="0">
              <a:buSzTx/>
              <a:buFontTx/>
              <a:buNone/>
              <a:defRPr sz="19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ide">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72" name="Title Text"/>
          <p:cNvSpPr txBox="1">
            <a:spLocks noGrp="1"/>
          </p:cNvSpPr>
          <p:nvPr>
            <p:ph type="title"/>
          </p:nvPr>
        </p:nvSpPr>
        <p:spPr>
          <a:xfrm>
            <a:off x="520712" y="712787"/>
            <a:ext cx="2438193" cy="2494758"/>
          </a:xfrm>
          <a:prstGeom prst="rect">
            <a:avLst/>
          </a:prstGeom>
        </p:spPr>
        <p:txBody>
          <a:bodyPr anchor="b"/>
          <a:lstStyle>
            <a:lvl1pPr>
              <a:defRPr sz="2600"/>
            </a:lvl1pPr>
          </a:lstStyle>
          <a:p>
            <a:r>
              <a:t>Title Text</a:t>
            </a:r>
          </a:p>
        </p:txBody>
      </p:sp>
      <p:sp>
        <p:nvSpPr>
          <p:cNvPr id="73" name="Body Level One…"/>
          <p:cNvSpPr txBox="1">
            <a:spLocks noGrp="1"/>
          </p:cNvSpPr>
          <p:nvPr>
            <p:ph type="body" sz="half" idx="1"/>
          </p:nvPr>
        </p:nvSpPr>
        <p:spPr>
          <a:xfrm>
            <a:off x="3213847" y="1539425"/>
            <a:ext cx="3827086" cy="7598117"/>
          </a:xfrm>
          <a:prstGeom prst="rect">
            <a:avLst/>
          </a:prstGeom>
        </p:spPr>
        <p:txBody>
          <a:bodyPr/>
          <a:lstStyle>
            <a:lvl1pPr marL="188983" indent="-188983">
              <a:defRPr sz="2600"/>
            </a:lvl1pPr>
            <a:lvl2pPr marL="591601" indent="-213634">
              <a:defRPr sz="2600"/>
            </a:lvl2pPr>
            <a:lvl3pPr marL="1014543" indent="-258609">
              <a:defRPr sz="2600"/>
            </a:lvl3pPr>
            <a:lvl4pPr marL="1441000" indent="-307098">
              <a:defRPr sz="2600"/>
            </a:lvl4pPr>
            <a:lvl5pPr marL="1818968" indent="-307099">
              <a:defRPr sz="26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520711" y="3207543"/>
            <a:ext cx="2438194" cy="5942374"/>
          </a:xfrm>
          <a:prstGeom prst="rect">
            <a:avLst/>
          </a:prstGeom>
        </p:spPr>
        <p:txBody>
          <a:bodyPr/>
          <a:lstStyle/>
          <a:p>
            <a:pPr marL="0" indent="0">
              <a:buSzTx/>
              <a:buFontTx/>
              <a:buNone/>
              <a:defRPr sz="13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82" name="Title Text"/>
          <p:cNvSpPr txBox="1">
            <a:spLocks noGrp="1"/>
          </p:cNvSpPr>
          <p:nvPr>
            <p:ph type="title"/>
          </p:nvPr>
        </p:nvSpPr>
        <p:spPr>
          <a:xfrm>
            <a:off x="520712" y="712787"/>
            <a:ext cx="2438193" cy="2494758"/>
          </a:xfrm>
          <a:prstGeom prst="rect">
            <a:avLst/>
          </a:prstGeom>
        </p:spPr>
        <p:txBody>
          <a:bodyPr anchor="b"/>
          <a:lstStyle>
            <a:lvl1pPr>
              <a:defRPr sz="2600"/>
            </a:lvl1pPr>
          </a:lstStyle>
          <a:p>
            <a:r>
              <a:t>Title Text</a:t>
            </a:r>
          </a:p>
        </p:txBody>
      </p:sp>
      <p:sp>
        <p:nvSpPr>
          <p:cNvPr id="83" name="Picture Placeholder 2"/>
          <p:cNvSpPr>
            <a:spLocks noGrp="1"/>
          </p:cNvSpPr>
          <p:nvPr>
            <p:ph type="pic" sz="half" idx="21"/>
          </p:nvPr>
        </p:nvSpPr>
        <p:spPr>
          <a:xfrm>
            <a:off x="3213847" y="1539425"/>
            <a:ext cx="3827086" cy="7598117"/>
          </a:xfrm>
          <a:prstGeom prst="rect">
            <a:avLst/>
          </a:prstGeom>
        </p:spPr>
        <p:txBody>
          <a:bodyPr lIns="91439" rIns="91439">
            <a:noAutofit/>
          </a:bodyPr>
          <a:lstStyle/>
          <a:p>
            <a:endParaRPr dirty="0"/>
          </a:p>
        </p:txBody>
      </p:sp>
      <p:sp>
        <p:nvSpPr>
          <p:cNvPr id="84" name="Body Level One…"/>
          <p:cNvSpPr txBox="1">
            <a:spLocks noGrp="1"/>
          </p:cNvSpPr>
          <p:nvPr>
            <p:ph type="body" sz="quarter" idx="1"/>
          </p:nvPr>
        </p:nvSpPr>
        <p:spPr>
          <a:xfrm>
            <a:off x="520712" y="3207543"/>
            <a:ext cx="2438193" cy="5942374"/>
          </a:xfrm>
          <a:prstGeom prst="rect">
            <a:avLst/>
          </a:prstGeom>
        </p:spPr>
        <p:txBody>
          <a:bodyPr/>
          <a:lstStyle>
            <a:lvl1pPr marL="0" indent="0">
              <a:buSzTx/>
              <a:buFontTx/>
              <a:buNone/>
              <a:defRPr sz="1300"/>
            </a:lvl1pPr>
            <a:lvl2pPr marL="0" indent="377966">
              <a:buSzTx/>
              <a:buFontTx/>
              <a:buNone/>
              <a:defRPr sz="1300"/>
            </a:lvl2pPr>
            <a:lvl3pPr marL="0" indent="755933">
              <a:buSzTx/>
              <a:buFontTx/>
              <a:buNone/>
              <a:defRPr sz="1300"/>
            </a:lvl3pPr>
            <a:lvl4pPr marL="0" indent="1133902">
              <a:buSzTx/>
              <a:buFontTx/>
              <a:buNone/>
              <a:defRPr sz="1300"/>
            </a:lvl4pPr>
            <a:lvl5pPr marL="0" indent="1511868">
              <a:buSzTx/>
              <a:buFontTx/>
              <a:buNone/>
              <a:defRPr sz="13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519728" y="569241"/>
            <a:ext cx="6520220" cy="20665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519728" y="2846199"/>
            <a:ext cx="6520220" cy="67838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819944" y="10091392"/>
            <a:ext cx="220003" cy="205915"/>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‹N°›</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1pPr>
      <a:lvl2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2pPr>
      <a:lvl3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3pPr>
      <a:lvl4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4pPr>
      <a:lvl5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5pPr>
      <a:lvl6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6pPr>
      <a:lvl7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7pPr>
      <a:lvl8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8pPr>
      <a:lvl9pPr marL="0" marR="0" indent="0" algn="l" defTabSz="755933" rtl="0" latinLnBrk="0">
        <a:lnSpc>
          <a:spcPct val="90000"/>
        </a:lnSpc>
        <a:spcBef>
          <a:spcPts val="0"/>
        </a:spcBef>
        <a:spcAft>
          <a:spcPts val="0"/>
        </a:spcAft>
        <a:buClrTx/>
        <a:buSzTx/>
        <a:buFontTx/>
        <a:buNone/>
        <a:tabLst/>
        <a:defRPr sz="3600" b="0" i="0" u="none" strike="noStrike" cap="none" spc="0" baseline="0">
          <a:solidFill>
            <a:srgbClr val="000000"/>
          </a:solidFill>
          <a:uFillTx/>
          <a:latin typeface="Calibri Light"/>
          <a:ea typeface="Calibri Light"/>
          <a:cs typeface="Calibri Light"/>
          <a:sym typeface="Calibri Light"/>
        </a:defRPr>
      </a:lvl9pPr>
    </p:titleStyle>
    <p:bodyStyle>
      <a:lvl1pPr marL="188984" marR="0" indent="-188984"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1pPr>
      <a:lvl2pPr marL="606737" marR="0" indent="-228770"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2pPr>
      <a:lvl3pPr marL="1027598" marR="0" indent="-271664"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3pPr>
      <a:lvl4pPr marL="1444374" marR="0" indent="-310473"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4pPr>
      <a:lvl5pPr marL="1822342" marR="0" indent="-310473"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5pPr>
      <a:lvl6pPr marL="2200309" marR="0" indent="-310473"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6pPr>
      <a:lvl7pPr marL="2578276" marR="0" indent="-310473"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7pPr>
      <a:lvl8pPr marL="2956243" marR="0" indent="-310473"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8pPr>
      <a:lvl9pPr marL="3334211" marR="0" indent="-310473" algn="l" defTabSz="755933" rtl="0" latinLnBrk="0">
        <a:lnSpc>
          <a:spcPct val="90000"/>
        </a:lnSpc>
        <a:spcBef>
          <a:spcPts val="800"/>
        </a:spcBef>
        <a:spcAft>
          <a:spcPts val="0"/>
        </a:spcAft>
        <a:buClrTx/>
        <a:buSzPct val="100000"/>
        <a:buFont typeface="Arial"/>
        <a:buChar char="•"/>
        <a:tabLst/>
        <a:defRPr sz="2300" b="0" i="0" u="none" strike="noStrike" cap="none" spc="0" baseline="0">
          <a:solidFill>
            <a:srgbClr val="000000"/>
          </a:solidFill>
          <a:uFillTx/>
          <a:latin typeface="+mj-lt"/>
          <a:ea typeface="+mj-ea"/>
          <a:cs typeface="+mj-cs"/>
          <a:sym typeface="Calibri"/>
        </a:defRPr>
      </a:lvl9pPr>
    </p:bodyStyle>
    <p:otherStyle>
      <a:lvl1pPr marL="0" marR="0" indent="0"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1pPr>
      <a:lvl2pPr marL="0" marR="0" indent="497754"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2pPr>
      <a:lvl3pPr marL="0" marR="0" indent="995506"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3pPr>
      <a:lvl4pPr marL="0" marR="0" indent="1493260"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4pPr>
      <a:lvl5pPr marL="0" marR="0" indent="1991014"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5pPr>
      <a:lvl6pPr marL="0" marR="0" indent="2488768"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6pPr>
      <a:lvl7pPr marL="0" marR="0" indent="2986521"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7pPr>
      <a:lvl8pPr marL="0" marR="0" indent="3484274"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8pPr>
      <a:lvl9pPr marL="0" marR="0" indent="3982029" algn="r" defTabSz="995506"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hyperlink" Target="mailto:gilles.gargala@chu-rouen.fr" TargetMode="External"/><Relationship Id="rId7" Type="http://schemas.openxmlformats.org/officeDocument/2006/relationships/hyperlink" Target="https://cnrcryptosporidioses.chu-rouen.fr/"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png"/><Relationship Id="rId11" Type="http://schemas.microsoft.com/office/2007/relationships/hdphoto" Target="../media/hdphoto1.wdp"/><Relationship Id="rId5" Type="http://schemas.openxmlformats.org/officeDocument/2006/relationships/hyperlink" Target="mailto:Isabelle.Legris@chu-rouen.fr" TargetMode="External"/><Relationship Id="rId10" Type="http://schemas.openxmlformats.org/officeDocument/2006/relationships/image" Target="../media/image3.png"/><Relationship Id="rId4" Type="http://schemas.openxmlformats.org/officeDocument/2006/relationships/hyperlink" Target="mailto:clea.melenotte@aphp.fr" TargetMode="External"/><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11" Type="http://schemas.openxmlformats.org/officeDocument/2006/relationships/image" Target="../media/image8.jpeg"/><Relationship Id="rId5" Type="http://schemas.openxmlformats.org/officeDocument/2006/relationships/image" Target="../media/image5.png"/><Relationship Id="rId10" Type="http://schemas.openxmlformats.org/officeDocument/2006/relationships/chart" Target="../charts/chart4.xml"/><Relationship Id="rId4" Type="http://schemas.microsoft.com/office/2007/relationships/hdphoto" Target="../media/hdphoto2.wdp"/><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Image 3" descr="Image 3"/>
          <p:cNvPicPr>
            <a:picLocks noChangeAspect="1"/>
          </p:cNvPicPr>
          <p:nvPr/>
        </p:nvPicPr>
        <p:blipFill>
          <a:blip r:embed="rId2"/>
          <a:stretch>
            <a:fillRect/>
          </a:stretch>
        </p:blipFill>
        <p:spPr>
          <a:xfrm>
            <a:off x="5832562" y="218884"/>
            <a:ext cx="1707567" cy="1785879"/>
          </a:xfrm>
          <a:prstGeom prst="rect">
            <a:avLst/>
          </a:prstGeom>
          <a:ln w="12700">
            <a:miter lim="400000"/>
          </a:ln>
        </p:spPr>
      </p:pic>
      <p:sp>
        <p:nvSpPr>
          <p:cNvPr id="95" name="ZoneTexte 5"/>
          <p:cNvSpPr txBox="1"/>
          <p:nvPr/>
        </p:nvSpPr>
        <p:spPr>
          <a:xfrm>
            <a:off x="82173" y="-30369"/>
            <a:ext cx="7113990" cy="12003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a:latin typeface="Berlin Sans FB"/>
                <a:ea typeface="Berlin Sans FB"/>
                <a:cs typeface="Berlin Sans FB"/>
                <a:sym typeface="Berlin Sans FB"/>
              </a:defRPr>
            </a:lvl1pPr>
          </a:lstStyle>
          <a:p>
            <a:r>
              <a:rPr dirty="0"/>
              <a:t>Centre National de Référence « Cryptosporidioses, Microsporidies et autres protozooses digestives »</a:t>
            </a:r>
            <a:endParaRPr lang="fr-FR" dirty="0"/>
          </a:p>
          <a:p>
            <a:r>
              <a:rPr lang="fr-FR" dirty="0"/>
              <a:t>CNR CMAP</a:t>
            </a:r>
            <a:endParaRPr dirty="0"/>
          </a:p>
        </p:txBody>
      </p:sp>
      <p:sp>
        <p:nvSpPr>
          <p:cNvPr id="96" name="ZoneTexte 8"/>
          <p:cNvSpPr txBox="1"/>
          <p:nvPr/>
        </p:nvSpPr>
        <p:spPr>
          <a:xfrm>
            <a:off x="69575" y="1984191"/>
            <a:ext cx="7416000" cy="8309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just">
              <a:defRPr sz="1600">
                <a:latin typeface="Garamond"/>
                <a:ea typeface="Garamond"/>
                <a:cs typeface="Garamond"/>
                <a:sym typeface="Garamond"/>
              </a:defRPr>
            </a:pPr>
            <a:r>
              <a:rPr lang="fr-FR" dirty="0"/>
              <a:t>Nous vous </a:t>
            </a:r>
            <a:r>
              <a:rPr lang="fr-FR" dirty="0">
                <a:solidFill>
                  <a:schemeClr val="tx1"/>
                </a:solidFill>
              </a:rPr>
              <a:t>retrouvons avant la coupure estivale pour la troisième newsletter du CNR CMAP remplie d’actualités. L’été cumule les facteurs de risque favorisant les infections par plusieurs des pathogènes d’intérêt du CNR, alors ouvrez l’œil et bonne lecture!</a:t>
            </a:r>
          </a:p>
        </p:txBody>
      </p:sp>
      <p:grpSp>
        <p:nvGrpSpPr>
          <p:cNvPr id="102" name="Groupe 1"/>
          <p:cNvGrpSpPr/>
          <p:nvPr/>
        </p:nvGrpSpPr>
        <p:grpSpPr>
          <a:xfrm>
            <a:off x="2430024" y="844585"/>
            <a:ext cx="2722606" cy="1190958"/>
            <a:chOff x="0" y="0"/>
            <a:chExt cx="2722604" cy="1190957"/>
          </a:xfrm>
        </p:grpSpPr>
        <p:sp>
          <p:nvSpPr>
            <p:cNvPr id="100" name="ZoneTexte 7"/>
            <p:cNvSpPr txBox="1"/>
            <p:nvPr/>
          </p:nvSpPr>
          <p:spPr>
            <a:xfrm>
              <a:off x="504768" y="729294"/>
              <a:ext cx="1671606" cy="46166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2400">
                  <a:solidFill>
                    <a:srgbClr val="009999"/>
                  </a:solidFill>
                  <a:latin typeface="Freestyle Script"/>
                  <a:ea typeface="Freestyle Script"/>
                  <a:cs typeface="Freestyle Script"/>
                  <a:sym typeface="Freestyle Script"/>
                </a:defRPr>
              </a:lvl1pPr>
            </a:lstStyle>
            <a:p>
              <a:r>
                <a:rPr lang="fr-FR" dirty="0"/>
                <a:t>Juin 2025</a:t>
              </a:r>
              <a:endParaRPr dirty="0"/>
            </a:p>
          </p:txBody>
        </p:sp>
        <p:sp>
          <p:nvSpPr>
            <p:cNvPr id="101" name="Rectangle 10"/>
            <p:cNvSpPr txBox="1"/>
            <p:nvPr/>
          </p:nvSpPr>
          <p:spPr>
            <a:xfrm>
              <a:off x="0" y="0"/>
              <a:ext cx="2722604" cy="808493"/>
            </a:xfrm>
            <a:prstGeom prst="rect">
              <a:avLst/>
            </a:prstGeom>
            <a:noFill/>
            <a:ln w="12700" cap="flat">
              <a:noFill/>
              <a:miter lim="400000"/>
            </a:ln>
            <a:effectLst>
              <a:outerShdw blurRad="50800" dist="50800" dir="5400000" rotWithShape="0">
                <a:schemeClr val="accent2"/>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normAutofit/>
            </a:bodyPr>
            <a:lstStyle>
              <a:lvl1pPr algn="ctr">
                <a:defRPr sz="3100" b="1">
                  <a:ln w="9525" cap="flat">
                    <a:solidFill>
                      <a:srgbClr val="7030A0"/>
                    </a:solidFill>
                    <a:prstDash val="solid"/>
                    <a:round/>
                  </a:ln>
                  <a:gradFill flip="none" rotWithShape="1">
                    <a:gsLst>
                      <a:gs pos="0">
                        <a:srgbClr val="00B0F0"/>
                      </a:gs>
                      <a:gs pos="57000">
                        <a:srgbClr val="71DAFF"/>
                      </a:gs>
                      <a:gs pos="100000">
                        <a:srgbClr val="B9EDFF"/>
                      </a:gs>
                    </a:gsLst>
                    <a:lin ang="10800000" scaled="0"/>
                  </a:gradFill>
                  <a:effectLst>
                    <a:outerShdw blurRad="12700" dist="38100" dir="2700000" rotWithShape="0">
                      <a:srgbClr val="8FAADC"/>
                    </a:outerShdw>
                  </a:effectLst>
                </a:defRPr>
              </a:lvl1pPr>
            </a:lstStyle>
            <a:p>
              <a:r>
                <a:rPr dirty="0"/>
                <a:t>Newsletter n°</a:t>
              </a:r>
              <a:r>
                <a:rPr lang="fr-FR" dirty="0"/>
                <a:t>3</a:t>
              </a:r>
              <a:endParaRPr dirty="0"/>
            </a:p>
          </p:txBody>
        </p:sp>
      </p:grpSp>
      <p:grpSp>
        <p:nvGrpSpPr>
          <p:cNvPr id="42" name="Groupe 149"/>
          <p:cNvGrpSpPr/>
          <p:nvPr/>
        </p:nvGrpSpPr>
        <p:grpSpPr>
          <a:xfrm>
            <a:off x="114935" y="9096725"/>
            <a:ext cx="7318126" cy="1519199"/>
            <a:chOff x="-103910" y="0"/>
            <a:chExt cx="7411798" cy="2690453"/>
          </a:xfrm>
        </p:grpSpPr>
        <p:sp>
          <p:nvSpPr>
            <p:cNvPr id="43" name="ZoneTexte 4"/>
            <p:cNvSpPr/>
            <p:nvPr/>
          </p:nvSpPr>
          <p:spPr>
            <a:xfrm>
              <a:off x="0" y="0"/>
              <a:ext cx="1270000" cy="1270000"/>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t">
              <a:spAutoFit/>
            </a:bodyPr>
            <a:lstStyle>
              <a:lvl1pPr marL="285750" indent="-285750">
                <a:buSzPct val="100000"/>
                <a:buChar char="✓"/>
                <a:defRPr sz="1600" b="1" u="sng">
                  <a:latin typeface="Garamond"/>
                  <a:ea typeface="Garamond"/>
                  <a:cs typeface="Garamond"/>
                  <a:sym typeface="Garamond"/>
                </a:defRPr>
              </a:lvl1pPr>
            </a:lstStyle>
            <a:p>
              <a:r>
                <a:rPr lang="fr-FR" dirty="0"/>
                <a:t>La RCP du CNR:</a:t>
              </a:r>
              <a:r>
                <a:rPr lang="fr-FR" b="0" u="none" dirty="0"/>
                <a:t> c’est tous les vendredis midis</a:t>
              </a:r>
              <a:endParaRPr b="0" u="none" dirty="0"/>
            </a:p>
          </p:txBody>
        </p:sp>
        <p:sp>
          <p:nvSpPr>
            <p:cNvPr id="44" name="ZoneTexte 5"/>
            <p:cNvSpPr/>
            <p:nvPr/>
          </p:nvSpPr>
          <p:spPr>
            <a:xfrm>
              <a:off x="-103910" y="319435"/>
              <a:ext cx="7411798" cy="237101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fontAlgn="t"/>
              <a:r>
                <a:rPr dirty="0"/>
                <a:t>Pour inscrire un patient à l’ordre du jour, contacter le Dr. Gilles Gargala (</a:t>
              </a:r>
              <a:r>
                <a:rPr u="sng" dirty="0">
                  <a:solidFill>
                    <a:srgbClr val="0563C1"/>
                  </a:solidFill>
                  <a:uFill>
                    <a:solidFill>
                      <a:srgbClr val="0563C1"/>
                    </a:solidFill>
                  </a:uFill>
                  <a:hlinkClick r:id="rId3"/>
                </a:rPr>
                <a:t>gilles.gargala@chu-rouen.fr</a:t>
              </a:r>
              <a:r>
                <a:rPr dirty="0"/>
                <a:t>) et le Dr. Cléa Melenotte (</a:t>
              </a:r>
              <a:r>
                <a:rPr u="sng" dirty="0">
                  <a:solidFill>
                    <a:srgbClr val="0563C1"/>
                  </a:solidFill>
                  <a:uFill>
                    <a:solidFill>
                      <a:srgbClr val="0563C1"/>
                    </a:solidFill>
                  </a:uFill>
                  <a:hlinkClick r:id="rId4"/>
                </a:rPr>
                <a:t>clea.melenotte@aphp.fr</a:t>
              </a:r>
              <a:r>
                <a:rPr dirty="0" smtClean="0"/>
                <a:t>)</a:t>
              </a:r>
              <a:r>
                <a:rPr lang="fr-FR" dirty="0" smtClean="0"/>
                <a:t>. </a:t>
              </a:r>
            </a:p>
            <a:p>
              <a:pPr fontAlgn="t"/>
              <a:r>
                <a:rPr lang="fr-FR" sz="1200" dirty="0" smtClean="0">
                  <a:latin typeface="Arial" panose="020B0604020202020204" pitchFamily="34" charset="0"/>
                  <a:cs typeface="Arial" panose="020B0604020202020204" pitchFamily="34" charset="0"/>
                </a:rPr>
                <a:t>(Merci de mettre en copie la secrétaire, Isabelle LEGRIS : </a:t>
              </a:r>
              <a:r>
                <a:rPr lang="fr-FR" sz="1200" dirty="0" smtClean="0">
                  <a:latin typeface="Arial" panose="020B0604020202020204" pitchFamily="34" charset="0"/>
                  <a:cs typeface="Arial" panose="020B0604020202020204" pitchFamily="34" charset="0"/>
                  <a:hlinkClick r:id="rId5"/>
                </a:rPr>
                <a:t>Isabelle.Legris@chu-rouen.fr</a:t>
              </a:r>
              <a:r>
                <a:rPr lang="fr-FR" sz="1200" dirty="0" smtClean="0">
                  <a:latin typeface="Arial" panose="020B0604020202020204" pitchFamily="34" charset="0"/>
                  <a:cs typeface="Arial" panose="020B0604020202020204" pitchFamily="34" charset="0"/>
                </a:rPr>
                <a:t>) </a:t>
              </a:r>
              <a:endParaRPr lang="fr-FR" sz="1200" dirty="0">
                <a:latin typeface="Arial" panose="020B0604020202020204" pitchFamily="34" charset="0"/>
                <a:cs typeface="Arial" panose="020B0604020202020204" pitchFamily="34" charset="0"/>
              </a:endParaRPr>
            </a:p>
            <a:p>
              <a:r>
                <a:rPr lang="fr-FR" sz="1700" dirty="0">
                  <a:latin typeface="Arial" panose="020B0604020202020204" pitchFamily="34" charset="0"/>
                  <a:cs typeface="Arial" panose="020B0604020202020204" pitchFamily="34" charset="0"/>
                </a:rPr>
                <a:t/>
              </a:r>
              <a:br>
                <a:rPr lang="fr-FR" sz="1700" dirty="0">
                  <a:latin typeface="Arial" panose="020B0604020202020204" pitchFamily="34" charset="0"/>
                  <a:cs typeface="Arial" panose="020B0604020202020204" pitchFamily="34" charset="0"/>
                </a:rPr>
              </a:br>
              <a:r>
                <a:rPr sz="1700" dirty="0" smtClean="0">
                  <a:latin typeface="Arial" panose="020B0604020202020204" pitchFamily="34" charset="0"/>
                  <a:cs typeface="Arial" panose="020B0604020202020204" pitchFamily="34" charset="0"/>
                </a:rPr>
                <a:t>   </a:t>
              </a:r>
              <a:endParaRPr sz="1700" dirty="0">
                <a:latin typeface="Arial" panose="020B0604020202020204" pitchFamily="34" charset="0"/>
                <a:cs typeface="Arial" panose="020B0604020202020204" pitchFamily="34" charset="0"/>
              </a:endParaRPr>
            </a:p>
          </p:txBody>
        </p:sp>
      </p:grpSp>
      <p:sp>
        <p:nvSpPr>
          <p:cNvPr id="45" name="Rectangle 117"/>
          <p:cNvSpPr/>
          <p:nvPr/>
        </p:nvSpPr>
        <p:spPr>
          <a:xfrm>
            <a:off x="69574" y="8774166"/>
            <a:ext cx="7416000" cy="1836000"/>
          </a:xfrm>
          <a:prstGeom prst="rect">
            <a:avLst/>
          </a:prstGeom>
          <a:ln w="19050">
            <a:solidFill>
              <a:srgbClr val="000000"/>
            </a:solidFill>
            <a:prstDash val="dash"/>
            <a:miter/>
          </a:ln>
        </p:spPr>
        <p:txBody>
          <a:bodyPr lIns="45719" rIns="45719" anchor="ctr"/>
          <a:lstStyle/>
          <a:p>
            <a:pPr algn="ctr">
              <a:defRPr>
                <a:solidFill>
                  <a:srgbClr val="FFFFFF"/>
                </a:solidFill>
              </a:defRPr>
            </a:pPr>
            <a:endParaRPr dirty="0"/>
          </a:p>
        </p:txBody>
      </p:sp>
      <p:sp>
        <p:nvSpPr>
          <p:cNvPr id="46" name="Rectangle 119"/>
          <p:cNvSpPr txBox="1"/>
          <p:nvPr/>
        </p:nvSpPr>
        <p:spPr>
          <a:xfrm>
            <a:off x="109516" y="8713923"/>
            <a:ext cx="2658738"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lgn="ctr">
              <a:defRPr sz="2800" b="1">
                <a:ln w="12700" cap="flat">
                  <a:solidFill>
                    <a:srgbClr val="333F50"/>
                  </a:solidFill>
                  <a:prstDash val="solid"/>
                  <a:round/>
                </a:ln>
                <a:blipFill rotWithShape="1">
                  <a:blip r:embed="rId6"/>
                  <a:srcRect/>
                  <a:tile tx="0" ty="0" sx="100000" sy="100000" flip="none" algn="tl"/>
                </a:blipFill>
                <a:effectLst>
                  <a:outerShdw dist="38100" dir="2640000" rotWithShape="0">
                    <a:srgbClr val="333F50"/>
                  </a:outerShdw>
                </a:effectLst>
              </a:defRPr>
            </a:lvl1pPr>
          </a:lstStyle>
          <a:p>
            <a:r>
              <a:rPr sz="2600" dirty="0"/>
              <a:t>* Infos pratiques *</a:t>
            </a:r>
          </a:p>
        </p:txBody>
      </p:sp>
      <p:sp>
        <p:nvSpPr>
          <p:cNvPr id="47" name="ZoneTexte 122"/>
          <p:cNvSpPr txBox="1"/>
          <p:nvPr/>
        </p:nvSpPr>
        <p:spPr>
          <a:xfrm>
            <a:off x="133405" y="10021253"/>
            <a:ext cx="7335271" cy="584775"/>
          </a:xfrm>
          <a:prstGeom prst="rect">
            <a:avLst/>
          </a:prstGeom>
          <a:solidFill>
            <a:srgbClr val="FBD7E6"/>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sz="1400">
                <a:solidFill>
                  <a:schemeClr val="accent4"/>
                </a:solidFill>
              </a:defRPr>
            </a:pPr>
            <a:r>
              <a:rPr dirty="0">
                <a:latin typeface="+mn-lt"/>
                <a:ea typeface="+mn-ea"/>
                <a:cs typeface="+mn-cs"/>
                <a:sym typeface="Helvetica"/>
              </a:rPr>
              <a:t>💡</a:t>
            </a:r>
            <a:r>
              <a:rPr sz="1600" dirty="0">
                <a:solidFill>
                  <a:srgbClr val="000000"/>
                </a:solidFill>
                <a:latin typeface="Garamond"/>
                <a:ea typeface="Garamond"/>
                <a:cs typeface="Garamond"/>
                <a:sym typeface="Garamond"/>
              </a:rPr>
              <a:t>Retrouvez tous les contacts, actualités, conseils, </a:t>
            </a:r>
            <a:r>
              <a:rPr lang="fr-FR" sz="1600" dirty="0">
                <a:solidFill>
                  <a:srgbClr val="000000"/>
                </a:solidFill>
                <a:latin typeface="Garamond"/>
                <a:ea typeface="Garamond"/>
                <a:cs typeface="Garamond"/>
                <a:sym typeface="Garamond"/>
              </a:rPr>
              <a:t>anciennes </a:t>
            </a:r>
            <a:r>
              <a:rPr lang="fr-FR" sz="1600" i="1" dirty="0">
                <a:solidFill>
                  <a:srgbClr val="000000"/>
                </a:solidFill>
                <a:latin typeface="Garamond"/>
                <a:ea typeface="Garamond"/>
                <a:cs typeface="Garamond"/>
                <a:sym typeface="Garamond"/>
              </a:rPr>
              <a:t>newsletters</a:t>
            </a:r>
            <a:r>
              <a:rPr lang="fr-FR" sz="1600" dirty="0">
                <a:solidFill>
                  <a:srgbClr val="000000"/>
                </a:solidFill>
                <a:latin typeface="Garamond"/>
                <a:ea typeface="Garamond"/>
                <a:cs typeface="Garamond"/>
                <a:sym typeface="Garamond"/>
              </a:rPr>
              <a:t> </a:t>
            </a:r>
            <a:r>
              <a:rPr sz="1600" dirty="0">
                <a:solidFill>
                  <a:srgbClr val="000000"/>
                </a:solidFill>
                <a:latin typeface="Garamond"/>
                <a:ea typeface="Garamond"/>
                <a:cs typeface="Garamond"/>
                <a:sym typeface="Garamond"/>
              </a:rPr>
              <a:t>et bien d’autres choses encore, sur le site</a:t>
            </a:r>
            <a:r>
              <a:rPr lang="fr-FR" sz="1600" dirty="0">
                <a:solidFill>
                  <a:srgbClr val="000000"/>
                </a:solidFill>
                <a:latin typeface="Garamond"/>
                <a:ea typeface="Garamond"/>
                <a:cs typeface="Garamond"/>
                <a:sym typeface="Garamond"/>
              </a:rPr>
              <a:t> </a:t>
            </a:r>
            <a:r>
              <a:rPr sz="1600" dirty="0">
                <a:solidFill>
                  <a:srgbClr val="000000"/>
                </a:solidFill>
                <a:latin typeface="Garamond"/>
                <a:ea typeface="Garamond"/>
                <a:cs typeface="Garamond"/>
                <a:sym typeface="Garamond"/>
              </a:rPr>
              <a:t>internet du CNR : </a:t>
            </a:r>
            <a:r>
              <a:rPr sz="1600" u="sng" dirty="0">
                <a:solidFill>
                  <a:srgbClr val="0563C1"/>
                </a:solidFill>
                <a:uFill>
                  <a:solidFill>
                    <a:srgbClr val="0563C1"/>
                  </a:solidFill>
                </a:uFill>
                <a:latin typeface="Garamond"/>
                <a:ea typeface="Garamond"/>
                <a:cs typeface="Garamond"/>
                <a:sym typeface="Garamond"/>
                <a:hlinkClick r:id="rId7"/>
              </a:rPr>
              <a:t>https://cnrcryptosporidioses.chu-rouen.fr/</a:t>
            </a:r>
          </a:p>
        </p:txBody>
      </p:sp>
      <p:sp>
        <p:nvSpPr>
          <p:cNvPr id="21" name="ZoneTexte 2">
            <a:extLst>
              <a:ext uri="{FF2B5EF4-FFF2-40B4-BE49-F238E27FC236}">
                <a16:creationId xmlns:a16="http://schemas.microsoft.com/office/drawing/2014/main" id="{86A970BC-81BF-40F0-8363-A2106ABD9686}"/>
              </a:ext>
            </a:extLst>
          </p:cNvPr>
          <p:cNvSpPr txBox="1"/>
          <p:nvPr/>
        </p:nvSpPr>
        <p:spPr>
          <a:xfrm>
            <a:off x="120814" y="2869335"/>
            <a:ext cx="7308963"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1600" b="1">
                <a:solidFill>
                  <a:srgbClr val="C55A11"/>
                </a:solidFill>
                <a:latin typeface="Garamond"/>
                <a:ea typeface="Garamond"/>
                <a:cs typeface="Garamond"/>
                <a:sym typeface="Garamond"/>
              </a:defRPr>
            </a:lvl1pPr>
          </a:lstStyle>
          <a:p>
            <a:r>
              <a:rPr lang="fr-FR" dirty="0"/>
              <a:t>Diarrhée aiguë: que ratons-nous quand seules les bactéries sont recherchées?</a:t>
            </a:r>
            <a:endParaRPr dirty="0"/>
          </a:p>
        </p:txBody>
      </p:sp>
      <p:sp>
        <p:nvSpPr>
          <p:cNvPr id="22" name="Rectangle 18">
            <a:extLst>
              <a:ext uri="{FF2B5EF4-FFF2-40B4-BE49-F238E27FC236}">
                <a16:creationId xmlns:a16="http://schemas.microsoft.com/office/drawing/2014/main" id="{8AC50749-F783-4AB5-938F-4C2E55C6EF4D}"/>
              </a:ext>
            </a:extLst>
          </p:cNvPr>
          <p:cNvSpPr/>
          <p:nvPr/>
        </p:nvSpPr>
        <p:spPr>
          <a:xfrm>
            <a:off x="61762" y="2869335"/>
            <a:ext cx="7415364" cy="5825538"/>
          </a:xfrm>
          <a:prstGeom prst="rect">
            <a:avLst/>
          </a:prstGeom>
          <a:ln w="28575">
            <a:solidFill>
              <a:schemeClr val="accent2"/>
            </a:solidFill>
            <a:miter/>
          </a:ln>
        </p:spPr>
        <p:txBody>
          <a:bodyPr lIns="45719" rIns="45719" anchor="ctr"/>
          <a:lstStyle/>
          <a:p>
            <a:endParaRPr dirty="0"/>
          </a:p>
        </p:txBody>
      </p:sp>
      <p:sp>
        <p:nvSpPr>
          <p:cNvPr id="23" name="ZoneTexte 22">
            <a:extLst>
              <a:ext uri="{FF2B5EF4-FFF2-40B4-BE49-F238E27FC236}">
                <a16:creationId xmlns:a16="http://schemas.microsoft.com/office/drawing/2014/main" id="{233EDEEB-E022-46BB-B704-99B43019CF5D}"/>
              </a:ext>
            </a:extLst>
          </p:cNvPr>
          <p:cNvSpPr txBox="1"/>
          <p:nvPr/>
        </p:nvSpPr>
        <p:spPr>
          <a:xfrm>
            <a:off x="120924" y="3582757"/>
            <a:ext cx="3680117"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just" defTabSz="995506" rtl="0" fontAlgn="auto" latinLnBrk="0" hangingPunct="0">
              <a:lnSpc>
                <a:spcPct val="100000"/>
              </a:lnSpc>
              <a:spcBef>
                <a:spcPts val="0"/>
              </a:spcBef>
              <a:spcAft>
                <a:spcPts val="0"/>
              </a:spcAft>
              <a:buClrTx/>
              <a:buSzTx/>
              <a:buFontTx/>
              <a:buNone/>
              <a:tabLst/>
            </a:pPr>
            <a:r>
              <a:rPr lang="fr-FR" sz="1200" i="1" u="sng" dirty="0">
                <a:latin typeface="Garamond" panose="02020404030301010803" pitchFamily="18" charset="0"/>
              </a:rPr>
              <a:t>Design</a:t>
            </a:r>
            <a:r>
              <a:rPr lang="fr-FR" sz="1200" u="sng" dirty="0">
                <a:latin typeface="Garamond" panose="02020404030301010803" pitchFamily="18" charset="0"/>
              </a:rPr>
              <a:t>:</a:t>
            </a:r>
            <a:r>
              <a:rPr lang="fr-FR" sz="1200" dirty="0">
                <a:latin typeface="Garamond" panose="02020404030301010803" pitchFamily="18" charset="0"/>
              </a:rPr>
              <a:t> 5 laboratoires de ville ont inclus entre le 02/01/2025 et le 17/02/2025 des selles avec une prescription de recherche bactérienne seule (pas d’EPS prescrit). Le CNR a ensuite recherché par </a:t>
            </a:r>
            <a:r>
              <a:rPr lang="fr-FR" sz="1200" dirty="0" err="1">
                <a:latin typeface="Garamond" panose="02020404030301010803" pitchFamily="18" charset="0"/>
              </a:rPr>
              <a:t>qPCR</a:t>
            </a:r>
            <a:r>
              <a:rPr lang="fr-FR" sz="1200" dirty="0">
                <a:latin typeface="Garamond" panose="02020404030301010803" pitchFamily="18" charset="0"/>
              </a:rPr>
              <a:t> </a:t>
            </a:r>
            <a:r>
              <a:rPr lang="fr-FR" sz="1200" i="1" dirty="0" err="1">
                <a:latin typeface="Garamond" panose="02020404030301010803" pitchFamily="18" charset="0"/>
              </a:rPr>
              <a:t>Cryptosporidium</a:t>
            </a:r>
            <a:r>
              <a:rPr lang="fr-FR" sz="1200" i="1" dirty="0">
                <a:latin typeface="Garamond" panose="02020404030301010803" pitchFamily="18" charset="0"/>
              </a:rPr>
              <a:t> </a:t>
            </a:r>
            <a:r>
              <a:rPr lang="fr-FR" sz="1200" dirty="0" err="1">
                <a:latin typeface="Garamond" panose="02020404030301010803" pitchFamily="18" charset="0"/>
              </a:rPr>
              <a:t>spp</a:t>
            </a:r>
            <a:r>
              <a:rPr lang="fr-FR" sz="1200" i="1" dirty="0">
                <a:latin typeface="Garamond" panose="02020404030301010803" pitchFamily="18" charset="0"/>
              </a:rPr>
              <a:t>., </a:t>
            </a:r>
            <a:r>
              <a:rPr lang="fr-FR" sz="1200" i="1" dirty="0" err="1">
                <a:latin typeface="Garamond" panose="02020404030301010803" pitchFamily="18" charset="0"/>
              </a:rPr>
              <a:t>Enterocytozoon</a:t>
            </a:r>
            <a:r>
              <a:rPr lang="fr-FR" sz="1200" i="1" dirty="0">
                <a:latin typeface="Garamond" panose="02020404030301010803" pitchFamily="18" charset="0"/>
              </a:rPr>
              <a:t> </a:t>
            </a:r>
            <a:r>
              <a:rPr lang="fr-FR" sz="1200" i="1" dirty="0" err="1">
                <a:latin typeface="Garamond" panose="02020404030301010803" pitchFamily="18" charset="0"/>
              </a:rPr>
              <a:t>bieneusi</a:t>
            </a:r>
            <a:r>
              <a:rPr lang="fr-FR" sz="1200" i="1" dirty="0">
                <a:latin typeface="Garamond" panose="02020404030301010803" pitchFamily="18" charset="0"/>
              </a:rPr>
              <a:t>, </a:t>
            </a:r>
            <a:r>
              <a:rPr lang="fr-FR" sz="1200" i="1" dirty="0" err="1">
                <a:latin typeface="Garamond" panose="02020404030301010803" pitchFamily="18" charset="0"/>
              </a:rPr>
              <a:t>Encephalitozoon</a:t>
            </a:r>
            <a:r>
              <a:rPr lang="fr-FR" sz="1200" i="1" dirty="0">
                <a:latin typeface="Garamond" panose="02020404030301010803" pitchFamily="18" charset="0"/>
              </a:rPr>
              <a:t> </a:t>
            </a:r>
            <a:r>
              <a:rPr lang="fr-FR" sz="1200" dirty="0" err="1">
                <a:latin typeface="Garamond" panose="02020404030301010803" pitchFamily="18" charset="0"/>
              </a:rPr>
              <a:t>spp</a:t>
            </a:r>
            <a:r>
              <a:rPr lang="fr-FR" sz="1200" i="1" dirty="0">
                <a:latin typeface="Garamond" panose="02020404030301010803" pitchFamily="18" charset="0"/>
              </a:rPr>
              <a:t>., Giardia </a:t>
            </a:r>
            <a:r>
              <a:rPr lang="fr-FR" sz="1200" i="1" dirty="0" err="1">
                <a:latin typeface="Garamond" panose="02020404030301010803" pitchFamily="18" charset="0"/>
              </a:rPr>
              <a:t>intestinalis</a:t>
            </a:r>
            <a:r>
              <a:rPr lang="fr-FR" sz="1200" i="1" dirty="0">
                <a:latin typeface="Garamond" panose="02020404030301010803" pitchFamily="18" charset="0"/>
              </a:rPr>
              <a:t> </a:t>
            </a:r>
            <a:r>
              <a:rPr lang="fr-FR" sz="1200" dirty="0">
                <a:latin typeface="Garamond" panose="02020404030301010803" pitchFamily="18" charset="0"/>
              </a:rPr>
              <a:t>et</a:t>
            </a:r>
            <a:r>
              <a:rPr lang="fr-FR" sz="1200" i="1" dirty="0">
                <a:latin typeface="Garamond" panose="02020404030301010803" pitchFamily="18" charset="0"/>
              </a:rPr>
              <a:t> Entamoeba histolytica.</a:t>
            </a:r>
            <a:endParaRPr kumimoji="0" lang="fr-FR" sz="1200" b="0" u="none" strike="noStrike" cap="none" spc="0" normalizeH="0" baseline="0" dirty="0">
              <a:ln>
                <a:noFill/>
              </a:ln>
              <a:solidFill>
                <a:srgbClr val="000000"/>
              </a:solidFill>
              <a:effectLst/>
              <a:uFillTx/>
              <a:latin typeface="Garamond" panose="02020404030301010803" pitchFamily="18" charset="0"/>
              <a:sym typeface="Calibri"/>
            </a:endParaRPr>
          </a:p>
        </p:txBody>
      </p:sp>
      <p:sp>
        <p:nvSpPr>
          <p:cNvPr id="24" name="ZoneTexte 23">
            <a:extLst>
              <a:ext uri="{FF2B5EF4-FFF2-40B4-BE49-F238E27FC236}">
                <a16:creationId xmlns:a16="http://schemas.microsoft.com/office/drawing/2014/main" id="{01071845-1616-41B4-98DE-21A19D0C761F}"/>
              </a:ext>
            </a:extLst>
          </p:cNvPr>
          <p:cNvSpPr txBox="1"/>
          <p:nvPr/>
        </p:nvSpPr>
        <p:spPr>
          <a:xfrm>
            <a:off x="111973" y="3154324"/>
            <a:ext cx="7308963"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just" defTabSz="995506" rtl="0" fontAlgn="auto" latinLnBrk="0" hangingPunct="0">
              <a:lnSpc>
                <a:spcPct val="100000"/>
              </a:lnSpc>
              <a:spcBef>
                <a:spcPts val="0"/>
              </a:spcBef>
              <a:spcAft>
                <a:spcPts val="0"/>
              </a:spcAft>
              <a:buClrTx/>
              <a:buSzTx/>
              <a:buFontTx/>
              <a:buNone/>
              <a:tabLst/>
            </a:pPr>
            <a:r>
              <a:rPr lang="fr-FR" sz="1200" b="1" dirty="0">
                <a:latin typeface="Garamond" panose="02020404030301010803" pitchFamily="18" charset="0"/>
              </a:rPr>
              <a:t>        Etude PEPACOB: Prévalence des Eucaryotes </a:t>
            </a:r>
            <a:r>
              <a:rPr lang="fr-FR" sz="1200" b="1" dirty="0" err="1">
                <a:latin typeface="Garamond" panose="02020404030301010803" pitchFamily="18" charset="0"/>
              </a:rPr>
              <a:t>PAthogènes</a:t>
            </a:r>
            <a:r>
              <a:rPr lang="fr-FR" sz="1200" b="1" dirty="0">
                <a:latin typeface="Garamond" panose="02020404030301010803" pitchFamily="18" charset="0"/>
              </a:rPr>
              <a:t> unicellulaires chez des patients bénéficiant d’une prescription de </a:t>
            </a:r>
            <a:r>
              <a:rPr lang="fr-FR" sz="1200" b="1" dirty="0" err="1">
                <a:latin typeface="Garamond" panose="02020404030301010803" pitchFamily="18" charset="0"/>
              </a:rPr>
              <a:t>COproculture</a:t>
            </a:r>
            <a:r>
              <a:rPr lang="fr-FR" sz="1200" b="1" dirty="0">
                <a:latin typeface="Garamond" panose="02020404030301010803" pitchFamily="18" charset="0"/>
              </a:rPr>
              <a:t> Bactérienne</a:t>
            </a:r>
            <a:endParaRPr kumimoji="0" lang="fr-FR" sz="1200" b="1" strike="noStrike" cap="none" spc="0" normalizeH="0" baseline="0" dirty="0">
              <a:ln>
                <a:noFill/>
              </a:ln>
              <a:solidFill>
                <a:srgbClr val="000000"/>
              </a:solidFill>
              <a:effectLst/>
              <a:uFillTx/>
              <a:latin typeface="Garamond" panose="02020404030301010803" pitchFamily="18" charset="0"/>
              <a:sym typeface="Calibri"/>
            </a:endParaRPr>
          </a:p>
        </p:txBody>
      </p:sp>
      <p:sp>
        <p:nvSpPr>
          <p:cNvPr id="25" name="Flèche : droite 24">
            <a:extLst>
              <a:ext uri="{FF2B5EF4-FFF2-40B4-BE49-F238E27FC236}">
                <a16:creationId xmlns:a16="http://schemas.microsoft.com/office/drawing/2014/main" id="{3655FF91-C9ED-4662-B5A0-23DAC7BF86B2}"/>
              </a:ext>
            </a:extLst>
          </p:cNvPr>
          <p:cNvSpPr/>
          <p:nvPr/>
        </p:nvSpPr>
        <p:spPr>
          <a:xfrm>
            <a:off x="179874" y="3245412"/>
            <a:ext cx="216000" cy="120682"/>
          </a:xfrm>
          <a:prstGeom prst="rightArrow">
            <a:avLst/>
          </a:prstGeom>
          <a:solidFill>
            <a:schemeClr val="bg1"/>
          </a:solid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31" name="ZoneTexte 30">
            <a:extLst>
              <a:ext uri="{FF2B5EF4-FFF2-40B4-BE49-F238E27FC236}">
                <a16:creationId xmlns:a16="http://schemas.microsoft.com/office/drawing/2014/main" id="{EBEE919A-3BEE-4AAA-A51E-FA64DDF11064}"/>
              </a:ext>
            </a:extLst>
          </p:cNvPr>
          <p:cNvSpPr txBox="1"/>
          <p:nvPr/>
        </p:nvSpPr>
        <p:spPr>
          <a:xfrm>
            <a:off x="103813" y="4782821"/>
            <a:ext cx="3698640" cy="15696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just" defTabSz="995506" rtl="0" fontAlgn="auto" latinLnBrk="0" hangingPunct="0">
              <a:lnSpc>
                <a:spcPct val="100000"/>
              </a:lnSpc>
              <a:spcBef>
                <a:spcPts val="0"/>
              </a:spcBef>
              <a:spcAft>
                <a:spcPts val="0"/>
              </a:spcAft>
              <a:buClrTx/>
              <a:buSzTx/>
              <a:buFontTx/>
              <a:buNone/>
              <a:tabLst/>
            </a:pPr>
            <a:r>
              <a:rPr lang="fr-FR" sz="1200" u="sng" dirty="0">
                <a:latin typeface="Garamond" panose="02020404030301010803" pitchFamily="18" charset="0"/>
              </a:rPr>
              <a:t>Principaux résultats</a:t>
            </a:r>
            <a:r>
              <a:rPr lang="fr-FR" sz="1200" dirty="0">
                <a:latin typeface="Garamond" panose="02020404030301010803" pitchFamily="18" charset="0"/>
              </a:rPr>
              <a:t> pour les 2367 patients inclus:</a:t>
            </a:r>
          </a:p>
          <a:p>
            <a:pPr marL="171450" marR="0" indent="-171450" algn="just" defTabSz="995506" rtl="0" fontAlgn="auto" latinLnBrk="0" hangingPunct="0">
              <a:lnSpc>
                <a:spcPct val="100000"/>
              </a:lnSpc>
              <a:spcBef>
                <a:spcPts val="0"/>
              </a:spcBef>
              <a:spcAft>
                <a:spcPts val="0"/>
              </a:spcAft>
              <a:buClrTx/>
              <a:buSzTx/>
              <a:buFont typeface="Wingdings" panose="05000000000000000000" pitchFamily="2" charset="2"/>
              <a:buChar char="ü"/>
              <a:tabLst/>
            </a:pPr>
            <a:r>
              <a:rPr lang="fr-FR" sz="1200" dirty="0">
                <a:latin typeface="Garamond" panose="02020404030301010803" pitchFamily="18" charset="0"/>
              </a:rPr>
              <a:t>prévalences globales: bactéries pathogènes = 6,08%, eucaryotes pathogènes = 2,98%. Les prévalences de chaque pathogène sont indiquées en </a:t>
            </a:r>
            <a:r>
              <a:rPr lang="fr-FR" sz="1200" b="1" dirty="0">
                <a:solidFill>
                  <a:schemeClr val="accent2">
                    <a:lumMod val="75000"/>
                  </a:schemeClr>
                </a:solidFill>
                <a:latin typeface="Garamond" panose="02020404030301010803" pitchFamily="18" charset="0"/>
              </a:rPr>
              <a:t>Fig. 1</a:t>
            </a:r>
            <a:endParaRPr lang="fr-FR" sz="1200" dirty="0">
              <a:solidFill>
                <a:schemeClr val="tx1"/>
              </a:solidFill>
              <a:latin typeface="Garamond" panose="02020404030301010803" pitchFamily="18" charset="0"/>
            </a:endParaRPr>
          </a:p>
          <a:p>
            <a:pPr marL="171450" marR="0" indent="-171450" algn="just" defTabSz="995506" rtl="0" fontAlgn="auto" latinLnBrk="0" hangingPunct="0">
              <a:lnSpc>
                <a:spcPct val="100000"/>
              </a:lnSpc>
              <a:spcBef>
                <a:spcPts val="0"/>
              </a:spcBef>
              <a:spcAft>
                <a:spcPts val="0"/>
              </a:spcAft>
              <a:buClrTx/>
              <a:buSzTx/>
              <a:buFont typeface="Wingdings" panose="05000000000000000000" pitchFamily="2" charset="2"/>
              <a:buChar char="ü"/>
              <a:tabLst/>
            </a:pPr>
            <a:r>
              <a:rPr kumimoji="0" lang="fr-FR" sz="1200" b="0" i="1" u="none" strike="noStrike" cap="none" spc="0" normalizeH="0" baseline="0" dirty="0">
                <a:ln>
                  <a:noFill/>
                </a:ln>
                <a:solidFill>
                  <a:srgbClr val="000000"/>
                </a:solidFill>
                <a:effectLst/>
                <a:uFillTx/>
                <a:latin typeface="Garamond" panose="02020404030301010803" pitchFamily="18" charset="0"/>
                <a:sym typeface="Calibri"/>
              </a:rPr>
              <a:t>Giardia </a:t>
            </a:r>
            <a:r>
              <a:rPr kumimoji="0" lang="fr-FR" sz="1200" b="0" i="1" u="none" strike="noStrike" cap="none" spc="0" normalizeH="0" baseline="0" dirty="0" err="1">
                <a:ln>
                  <a:noFill/>
                </a:ln>
                <a:solidFill>
                  <a:srgbClr val="000000"/>
                </a:solidFill>
                <a:effectLst/>
                <a:uFillTx/>
                <a:latin typeface="Garamond" panose="02020404030301010803" pitchFamily="18" charset="0"/>
                <a:sym typeface="Calibri"/>
              </a:rPr>
              <a:t>intestinalis</a:t>
            </a:r>
            <a:r>
              <a:rPr kumimoji="0" lang="fr-FR" sz="1200" b="0" i="1" u="none" strike="noStrike" cap="none" spc="0" normalizeH="0" baseline="0" dirty="0">
                <a:ln>
                  <a:noFill/>
                </a:ln>
                <a:solidFill>
                  <a:srgbClr val="000000"/>
                </a:solidFill>
                <a:effectLst/>
                <a:uFillTx/>
                <a:latin typeface="Garamond" panose="02020404030301010803" pitchFamily="18" charset="0"/>
                <a:sym typeface="Calibri"/>
              </a:rPr>
              <a:t> </a:t>
            </a:r>
            <a:r>
              <a:rPr kumimoji="0" lang="fr-FR" sz="1200" b="0" u="none" strike="noStrike" cap="none" spc="0" normalizeH="0" baseline="0" dirty="0">
                <a:ln>
                  <a:noFill/>
                </a:ln>
                <a:solidFill>
                  <a:srgbClr val="000000"/>
                </a:solidFill>
                <a:effectLst/>
                <a:uFillTx/>
                <a:latin typeface="Garamond" panose="02020404030301010803" pitchFamily="18" charset="0"/>
                <a:sym typeface="Calibri"/>
              </a:rPr>
              <a:t>et </a:t>
            </a:r>
            <a:r>
              <a:rPr kumimoji="0" lang="fr-FR" sz="1200" b="0" i="1" u="none" strike="noStrike" cap="none" spc="0" normalizeH="0" baseline="0" dirty="0" err="1">
                <a:ln>
                  <a:noFill/>
                </a:ln>
                <a:solidFill>
                  <a:srgbClr val="000000"/>
                </a:solidFill>
                <a:effectLst/>
                <a:uFillTx/>
                <a:latin typeface="Garamond" panose="02020404030301010803" pitchFamily="18" charset="0"/>
                <a:sym typeface="Calibri"/>
              </a:rPr>
              <a:t>Enterocytozoon</a:t>
            </a:r>
            <a:r>
              <a:rPr kumimoji="0" lang="fr-FR" sz="1200" b="0" i="1" u="none" strike="noStrike" cap="none" spc="0" normalizeH="0" baseline="0" dirty="0">
                <a:ln>
                  <a:noFill/>
                </a:ln>
                <a:solidFill>
                  <a:srgbClr val="000000"/>
                </a:solidFill>
                <a:effectLst/>
                <a:uFillTx/>
                <a:latin typeface="Garamond" panose="02020404030301010803" pitchFamily="18" charset="0"/>
                <a:sym typeface="Calibri"/>
              </a:rPr>
              <a:t> </a:t>
            </a:r>
            <a:r>
              <a:rPr kumimoji="0" lang="fr-FR" sz="1200" b="0" i="1" u="none" strike="noStrike" cap="none" spc="0" normalizeH="0" baseline="0" dirty="0" err="1">
                <a:ln>
                  <a:noFill/>
                </a:ln>
                <a:solidFill>
                  <a:srgbClr val="000000"/>
                </a:solidFill>
                <a:effectLst/>
                <a:uFillTx/>
                <a:latin typeface="Garamond" panose="02020404030301010803" pitchFamily="18" charset="0"/>
                <a:sym typeface="Calibri"/>
              </a:rPr>
              <a:t>bieneusi</a:t>
            </a:r>
            <a:r>
              <a:rPr kumimoji="0" lang="fr-FR" sz="1200" b="0" i="1" u="none" strike="noStrike" cap="none" spc="0" normalizeH="0" baseline="0" dirty="0">
                <a:ln>
                  <a:noFill/>
                </a:ln>
                <a:solidFill>
                  <a:srgbClr val="000000"/>
                </a:solidFill>
                <a:effectLst/>
                <a:uFillTx/>
                <a:latin typeface="Garamond" panose="02020404030301010803" pitchFamily="18" charset="0"/>
                <a:sym typeface="Calibri"/>
              </a:rPr>
              <a:t> </a:t>
            </a:r>
            <a:r>
              <a:rPr kumimoji="0" lang="fr-FR" sz="1200" b="0" u="none" strike="noStrike" cap="none" spc="0" normalizeH="0" baseline="0" dirty="0">
                <a:ln>
                  <a:noFill/>
                </a:ln>
                <a:solidFill>
                  <a:srgbClr val="000000"/>
                </a:solidFill>
                <a:effectLst/>
                <a:uFillTx/>
                <a:latin typeface="Garamond" panose="02020404030301010803" pitchFamily="18" charset="0"/>
                <a:sym typeface="Calibri"/>
              </a:rPr>
              <a:t>sont parmi les 3 pathogènes les plus fréquents</a:t>
            </a:r>
          </a:p>
          <a:p>
            <a:pPr marL="171450" marR="0" indent="-171450" algn="just" defTabSz="995506" rtl="0" fontAlgn="auto" latinLnBrk="0" hangingPunct="0">
              <a:lnSpc>
                <a:spcPct val="100000"/>
              </a:lnSpc>
              <a:spcBef>
                <a:spcPts val="0"/>
              </a:spcBef>
              <a:spcAft>
                <a:spcPts val="0"/>
              </a:spcAft>
              <a:buClrTx/>
              <a:buSzTx/>
              <a:buFont typeface="Wingdings" panose="05000000000000000000" pitchFamily="2" charset="2"/>
              <a:buChar char="ü"/>
              <a:tabLst/>
            </a:pPr>
            <a:r>
              <a:rPr lang="fr-FR" sz="1200" dirty="0">
                <a:latin typeface="Garamond" panose="02020404030301010803" pitchFamily="18" charset="0"/>
              </a:rPr>
              <a:t>Les symptômes ne diffèrent pas significativement selon le pathogène impliqué (</a:t>
            </a:r>
            <a:r>
              <a:rPr lang="fr-FR" sz="1200" b="1" dirty="0">
                <a:solidFill>
                  <a:schemeClr val="accent2">
                    <a:lumMod val="75000"/>
                  </a:schemeClr>
                </a:solidFill>
                <a:latin typeface="Garamond" panose="02020404030301010803" pitchFamily="18" charset="0"/>
              </a:rPr>
              <a:t>Fig. 2</a:t>
            </a:r>
            <a:r>
              <a:rPr lang="fr-FR" sz="1200" dirty="0">
                <a:latin typeface="Garamond" panose="02020404030301010803" pitchFamily="18" charset="0"/>
              </a:rPr>
              <a:t>)</a:t>
            </a:r>
            <a:endParaRPr kumimoji="0" lang="fr-FR" sz="1200" b="0" u="none" strike="noStrike" cap="none" spc="0" normalizeH="0" baseline="0" dirty="0">
              <a:ln>
                <a:noFill/>
              </a:ln>
              <a:solidFill>
                <a:srgbClr val="000000"/>
              </a:solidFill>
              <a:effectLst/>
              <a:uFillTx/>
              <a:latin typeface="Garamond" panose="02020404030301010803" pitchFamily="18" charset="0"/>
              <a:sym typeface="Calibri"/>
            </a:endParaRPr>
          </a:p>
        </p:txBody>
      </p:sp>
      <p:grpSp>
        <p:nvGrpSpPr>
          <p:cNvPr id="9" name="Groupe 8">
            <a:extLst>
              <a:ext uri="{FF2B5EF4-FFF2-40B4-BE49-F238E27FC236}">
                <a16:creationId xmlns:a16="http://schemas.microsoft.com/office/drawing/2014/main" id="{16AD2D74-CAC5-44B8-BA59-96DF53CA7BE4}"/>
              </a:ext>
            </a:extLst>
          </p:cNvPr>
          <p:cNvGrpSpPr/>
          <p:nvPr/>
        </p:nvGrpSpPr>
        <p:grpSpPr>
          <a:xfrm>
            <a:off x="3849285" y="3589518"/>
            <a:ext cx="3564000" cy="2165097"/>
            <a:chOff x="3849285" y="3440659"/>
            <a:chExt cx="3564000" cy="2165097"/>
          </a:xfrm>
        </p:grpSpPr>
        <p:grpSp>
          <p:nvGrpSpPr>
            <p:cNvPr id="26" name="Groupe 25">
              <a:extLst>
                <a:ext uri="{FF2B5EF4-FFF2-40B4-BE49-F238E27FC236}">
                  <a16:creationId xmlns:a16="http://schemas.microsoft.com/office/drawing/2014/main" id="{AFB0F9BA-937D-4415-8642-B41FFFD8885E}"/>
                </a:ext>
              </a:extLst>
            </p:cNvPr>
            <p:cNvGrpSpPr/>
            <p:nvPr/>
          </p:nvGrpSpPr>
          <p:grpSpPr>
            <a:xfrm>
              <a:off x="3868336" y="3508991"/>
              <a:ext cx="3500511" cy="2096765"/>
              <a:chOff x="21459316" y="15328523"/>
              <a:chExt cx="7877735" cy="6483772"/>
            </a:xfrm>
          </p:grpSpPr>
          <p:sp>
            <p:nvSpPr>
              <p:cNvPr id="27" name="ZoneTexte 26">
                <a:extLst>
                  <a:ext uri="{FF2B5EF4-FFF2-40B4-BE49-F238E27FC236}">
                    <a16:creationId xmlns:a16="http://schemas.microsoft.com/office/drawing/2014/main" id="{FAFD98FC-79A1-4207-8C45-FBCA23D01FDB}"/>
                  </a:ext>
                </a:extLst>
              </p:cNvPr>
              <p:cNvSpPr txBox="1"/>
              <p:nvPr/>
            </p:nvSpPr>
            <p:spPr>
              <a:xfrm>
                <a:off x="21488099" y="21050912"/>
                <a:ext cx="7814135" cy="761383"/>
              </a:xfrm>
              <a:prstGeom prst="rect">
                <a:avLst/>
              </a:prstGeom>
              <a:noFill/>
            </p:spPr>
            <p:txBody>
              <a:bodyPr wrap="square" rtlCol="0">
                <a:spAutoFit/>
              </a:bodyPr>
              <a:lstStyle/>
              <a:p>
                <a:pPr algn="just"/>
                <a:r>
                  <a:rPr lang="fr-FR" sz="1000" b="1" dirty="0">
                    <a:latin typeface="Garamond" panose="02020404030301010803" pitchFamily="18" charset="0"/>
                    <a:cs typeface="Arial" panose="020B0604020202020204" pitchFamily="34" charset="0"/>
                  </a:rPr>
                  <a:t>Figure 1. Prévalences des bactéries et eucaryotes pathogènes</a:t>
                </a:r>
                <a:endParaRPr lang="fr-FR" sz="1000" dirty="0">
                  <a:latin typeface="Garamond" panose="02020404030301010803" pitchFamily="18" charset="0"/>
                  <a:cs typeface="Arial" panose="020B0604020202020204" pitchFamily="34" charset="0"/>
                </a:endParaRPr>
              </a:p>
            </p:txBody>
          </p:sp>
          <p:graphicFrame>
            <p:nvGraphicFramePr>
              <p:cNvPr id="30" name="Graphique 29">
                <a:extLst>
                  <a:ext uri="{FF2B5EF4-FFF2-40B4-BE49-F238E27FC236}">
                    <a16:creationId xmlns:a16="http://schemas.microsoft.com/office/drawing/2014/main" id="{360ECABF-1555-41AB-B954-689ECE001C0D}"/>
                  </a:ext>
                </a:extLst>
              </p:cNvPr>
              <p:cNvGraphicFramePr>
                <a:graphicFrameLocks/>
              </p:cNvGraphicFramePr>
              <p:nvPr>
                <p:extLst>
                  <p:ext uri="{D42A27DB-BD31-4B8C-83A1-F6EECF244321}">
                    <p14:modId xmlns:p14="http://schemas.microsoft.com/office/powerpoint/2010/main" val="3973858520"/>
                  </p:ext>
                </p:extLst>
              </p:nvPr>
            </p:nvGraphicFramePr>
            <p:xfrm>
              <a:off x="21459316" y="15328523"/>
              <a:ext cx="7877735" cy="5962671"/>
            </p:xfrm>
            <a:graphic>
              <a:graphicData uri="http://schemas.openxmlformats.org/drawingml/2006/chart">
                <c:chart xmlns:c="http://schemas.openxmlformats.org/drawingml/2006/chart" xmlns:r="http://schemas.openxmlformats.org/officeDocument/2006/relationships" r:id="rId8"/>
              </a:graphicData>
            </a:graphic>
          </p:graphicFrame>
        </p:grpSp>
        <p:sp>
          <p:nvSpPr>
            <p:cNvPr id="32" name="Rectangle : coins arrondis 31">
              <a:extLst>
                <a:ext uri="{FF2B5EF4-FFF2-40B4-BE49-F238E27FC236}">
                  <a16:creationId xmlns:a16="http://schemas.microsoft.com/office/drawing/2014/main" id="{BCC3E1B2-1F1D-40DA-BC8D-63F3346E067C}"/>
                </a:ext>
              </a:extLst>
            </p:cNvPr>
            <p:cNvSpPr/>
            <p:nvPr/>
          </p:nvSpPr>
          <p:spPr>
            <a:xfrm>
              <a:off x="3849285" y="3440659"/>
              <a:ext cx="3564000" cy="2160000"/>
            </a:xfrm>
            <a:prstGeom prst="roundRect">
              <a:avLst>
                <a:gd name="adj" fmla="val 8986"/>
              </a:avLst>
            </a:prstGeom>
            <a:noFill/>
            <a:ln w="12700" cap="flat">
              <a:solidFill>
                <a:schemeClr val="accent2">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grpSp>
      <p:sp>
        <p:nvSpPr>
          <p:cNvPr id="6" name="ZoneTexte 5">
            <a:extLst>
              <a:ext uri="{FF2B5EF4-FFF2-40B4-BE49-F238E27FC236}">
                <a16:creationId xmlns:a16="http://schemas.microsoft.com/office/drawing/2014/main" id="{1F4B2254-5B06-4855-80F3-0931874F1AB4}"/>
              </a:ext>
            </a:extLst>
          </p:cNvPr>
          <p:cNvSpPr txBox="1"/>
          <p:nvPr/>
        </p:nvSpPr>
        <p:spPr>
          <a:xfrm>
            <a:off x="111289" y="6371529"/>
            <a:ext cx="3697200" cy="2308322"/>
          </a:xfrm>
          <a:prstGeom prst="rect">
            <a:avLst/>
          </a:prstGeom>
          <a:solidFill>
            <a:schemeClr val="accent2">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just" defTabSz="995506" rtl="0" fontAlgn="auto" latinLnBrk="0" hangingPunct="0">
              <a:lnSpc>
                <a:spcPct val="100000"/>
              </a:lnSpc>
              <a:spcBef>
                <a:spcPts val="0"/>
              </a:spcBef>
              <a:spcAft>
                <a:spcPts val="0"/>
              </a:spcAft>
              <a:buClrTx/>
              <a:buSzTx/>
              <a:buFontTx/>
              <a:buNone/>
              <a:tabLst/>
            </a:pPr>
            <a:r>
              <a:rPr lang="fr-FR" sz="1200" dirty="0">
                <a:latin typeface="Garamond" panose="02020404030301010803" pitchFamily="18" charset="0"/>
              </a:rPr>
              <a:t>→ La forte prévalence des eucaryotes pathogènes retrouvée dans cette étude ET l’absence de critère distinctif épidémiologique ou clinique entre infection bactérienne ou parasitaire justifie le positionnement des </a:t>
            </a:r>
            <a:r>
              <a:rPr lang="fr-FR" sz="1200" b="1" dirty="0">
                <a:latin typeface="Garamond" panose="02020404030301010803" pitchFamily="18" charset="0"/>
              </a:rPr>
              <a:t>recherches parasitaires en 1</a:t>
            </a:r>
            <a:r>
              <a:rPr lang="fr-FR" sz="1200" b="1" baseline="30000" dirty="0">
                <a:latin typeface="Garamond" panose="02020404030301010803" pitchFamily="18" charset="0"/>
              </a:rPr>
              <a:t>ère</a:t>
            </a:r>
            <a:r>
              <a:rPr lang="fr-FR" sz="1200" b="1" dirty="0">
                <a:latin typeface="Garamond" panose="02020404030301010803" pitchFamily="18" charset="0"/>
              </a:rPr>
              <a:t> ligne </a:t>
            </a:r>
            <a:r>
              <a:rPr lang="fr-FR" sz="1200" dirty="0">
                <a:latin typeface="Garamond" panose="02020404030301010803" pitchFamily="18" charset="0"/>
              </a:rPr>
              <a:t>des investigations microbiologiques pour syndrome digestif aigu comme indiqué dans les recommandations HAS.</a:t>
            </a:r>
          </a:p>
          <a:p>
            <a:pPr marL="0" marR="0" indent="0" algn="just" defTabSz="995506" rtl="0" fontAlgn="auto" latinLnBrk="0" hangingPunct="0">
              <a:lnSpc>
                <a:spcPct val="100000"/>
              </a:lnSpc>
              <a:spcBef>
                <a:spcPts val="0"/>
              </a:spcBef>
              <a:spcAft>
                <a:spcPts val="0"/>
              </a:spcAft>
              <a:buClrTx/>
              <a:buSzTx/>
              <a:buFontTx/>
              <a:buNone/>
              <a:tabLst/>
            </a:pPr>
            <a:r>
              <a:rPr lang="fr-FR" sz="1200" dirty="0">
                <a:latin typeface="Garamond" panose="02020404030301010803" pitchFamily="18" charset="0"/>
              </a:rPr>
              <a:t>→ La </a:t>
            </a:r>
            <a:r>
              <a:rPr lang="fr-FR" sz="1200" dirty="0" err="1">
                <a:latin typeface="Garamond" panose="02020404030301010803" pitchFamily="18" charset="0"/>
              </a:rPr>
              <a:t>microsporidiose</a:t>
            </a:r>
            <a:r>
              <a:rPr lang="fr-FR" sz="1200" dirty="0">
                <a:latin typeface="Garamond" panose="02020404030301010803" pitchFamily="18" charset="0"/>
              </a:rPr>
              <a:t> apparaît aussi fréquente que la cryptosporidiose ou la </a:t>
            </a:r>
            <a:r>
              <a:rPr lang="fr-FR" sz="1200" dirty="0" err="1">
                <a:latin typeface="Garamond" panose="02020404030301010803" pitchFamily="18" charset="0"/>
              </a:rPr>
              <a:t>giardiose</a:t>
            </a:r>
            <a:r>
              <a:rPr lang="fr-FR" sz="1200" dirty="0">
                <a:latin typeface="Garamond" panose="02020404030301010803" pitchFamily="18" charset="0"/>
              </a:rPr>
              <a:t> justifiant les recommandations ANOFEL/LABAC incluant la recherche de </a:t>
            </a:r>
            <a:r>
              <a:rPr lang="fr-FR" sz="1200" b="1" dirty="0">
                <a:latin typeface="Garamond" panose="02020404030301010803" pitchFamily="18" charset="0"/>
              </a:rPr>
              <a:t>microsporidies dans le panel de 1</a:t>
            </a:r>
            <a:r>
              <a:rPr lang="fr-FR" sz="1200" b="1" baseline="30000" dirty="0">
                <a:latin typeface="Garamond" panose="02020404030301010803" pitchFamily="18" charset="0"/>
              </a:rPr>
              <a:t>ère</a:t>
            </a:r>
            <a:r>
              <a:rPr lang="fr-FR" sz="1200" b="1" dirty="0">
                <a:latin typeface="Garamond" panose="02020404030301010803" pitchFamily="18" charset="0"/>
              </a:rPr>
              <a:t> intention</a:t>
            </a:r>
            <a:r>
              <a:rPr lang="fr-FR" sz="1200" dirty="0">
                <a:latin typeface="Garamond" panose="02020404030301010803" pitchFamily="18" charset="0"/>
              </a:rPr>
              <a:t>, contrairement aux recommandations HAS.</a:t>
            </a:r>
          </a:p>
        </p:txBody>
      </p:sp>
      <p:grpSp>
        <p:nvGrpSpPr>
          <p:cNvPr id="8" name="Groupe 7">
            <a:extLst>
              <a:ext uri="{FF2B5EF4-FFF2-40B4-BE49-F238E27FC236}">
                <a16:creationId xmlns:a16="http://schemas.microsoft.com/office/drawing/2014/main" id="{AD04B992-C380-474B-974D-66F40D21D954}"/>
              </a:ext>
            </a:extLst>
          </p:cNvPr>
          <p:cNvGrpSpPr/>
          <p:nvPr/>
        </p:nvGrpSpPr>
        <p:grpSpPr>
          <a:xfrm>
            <a:off x="3209924" y="5839609"/>
            <a:ext cx="4298214" cy="2300038"/>
            <a:chOff x="3209924" y="5637585"/>
            <a:chExt cx="4298214" cy="2300038"/>
          </a:xfrm>
        </p:grpSpPr>
        <p:grpSp>
          <p:nvGrpSpPr>
            <p:cNvPr id="4" name="Groupe 3">
              <a:extLst>
                <a:ext uri="{FF2B5EF4-FFF2-40B4-BE49-F238E27FC236}">
                  <a16:creationId xmlns:a16="http://schemas.microsoft.com/office/drawing/2014/main" id="{4EA8AE69-F771-48A1-91EF-7632395E3AC1}"/>
                </a:ext>
              </a:extLst>
            </p:cNvPr>
            <p:cNvGrpSpPr/>
            <p:nvPr/>
          </p:nvGrpSpPr>
          <p:grpSpPr>
            <a:xfrm>
              <a:off x="3209924" y="5637585"/>
              <a:ext cx="4298214" cy="2300038"/>
              <a:chOff x="3343274" y="6267240"/>
              <a:chExt cx="4298214" cy="2300038"/>
            </a:xfrm>
          </p:grpSpPr>
          <p:grpSp>
            <p:nvGrpSpPr>
              <p:cNvPr id="33" name="Groupe 32">
                <a:extLst>
                  <a:ext uri="{FF2B5EF4-FFF2-40B4-BE49-F238E27FC236}">
                    <a16:creationId xmlns:a16="http://schemas.microsoft.com/office/drawing/2014/main" id="{F933B999-12A2-468D-B55F-A51C32FC74A3}"/>
                  </a:ext>
                </a:extLst>
              </p:cNvPr>
              <p:cNvGrpSpPr/>
              <p:nvPr/>
            </p:nvGrpSpPr>
            <p:grpSpPr>
              <a:xfrm>
                <a:off x="3343274" y="6267240"/>
                <a:ext cx="4298214" cy="2300038"/>
                <a:chOff x="11323288" y="31857451"/>
                <a:chExt cx="3045005" cy="2300038"/>
              </a:xfrm>
            </p:grpSpPr>
            <p:sp>
              <p:nvSpPr>
                <p:cNvPr id="34" name="ZoneTexte 33">
                  <a:extLst>
                    <a:ext uri="{FF2B5EF4-FFF2-40B4-BE49-F238E27FC236}">
                      <a16:creationId xmlns:a16="http://schemas.microsoft.com/office/drawing/2014/main" id="{D8A265CA-8037-4352-BF13-AA9E6265F3F3}"/>
                    </a:ext>
                  </a:extLst>
                </p:cNvPr>
                <p:cNvSpPr txBox="1"/>
                <p:nvPr/>
              </p:nvSpPr>
              <p:spPr>
                <a:xfrm>
                  <a:off x="11800872" y="33911268"/>
                  <a:ext cx="2326161" cy="246221"/>
                </a:xfrm>
                <a:prstGeom prst="rect">
                  <a:avLst/>
                </a:prstGeom>
                <a:noFill/>
              </p:spPr>
              <p:txBody>
                <a:bodyPr wrap="square" rtlCol="0">
                  <a:spAutoFit/>
                </a:bodyPr>
                <a:lstStyle/>
                <a:p>
                  <a:pPr algn="just"/>
                  <a:r>
                    <a:rPr lang="fr-FR" sz="1000" b="1" dirty="0">
                      <a:latin typeface="Garamond" panose="02020404030301010803" pitchFamily="18" charset="0"/>
                      <a:cs typeface="Arial" panose="020B0604020202020204" pitchFamily="34" charset="0"/>
                    </a:rPr>
                    <a:t>Figure 2. Symptômes rapportés selon le pathogène</a:t>
                  </a:r>
                  <a:endParaRPr lang="fr-FR" sz="1000" dirty="0">
                    <a:latin typeface="Garamond" panose="02020404030301010803" pitchFamily="18" charset="0"/>
                    <a:cs typeface="Arial" panose="020B0604020202020204" pitchFamily="34" charset="0"/>
                  </a:endParaRPr>
                </a:p>
              </p:txBody>
            </p:sp>
            <p:graphicFrame>
              <p:nvGraphicFramePr>
                <p:cNvPr id="35" name="Graphique 34">
                  <a:extLst>
                    <a:ext uri="{FF2B5EF4-FFF2-40B4-BE49-F238E27FC236}">
                      <a16:creationId xmlns:a16="http://schemas.microsoft.com/office/drawing/2014/main" id="{24F2178D-DE12-42CA-9570-35E6CD74ACC7}"/>
                    </a:ext>
                  </a:extLst>
                </p:cNvPr>
                <p:cNvGraphicFramePr>
                  <a:graphicFrameLocks/>
                </p:cNvGraphicFramePr>
                <p:nvPr>
                  <p:extLst>
                    <p:ext uri="{D42A27DB-BD31-4B8C-83A1-F6EECF244321}">
                      <p14:modId xmlns:p14="http://schemas.microsoft.com/office/powerpoint/2010/main" val="1702063281"/>
                    </p:ext>
                  </p:extLst>
                </p:nvPr>
              </p:nvGraphicFramePr>
              <p:xfrm>
                <a:off x="11323288" y="31857451"/>
                <a:ext cx="3045005" cy="2131267"/>
              </p:xfrm>
              <a:graphic>
                <a:graphicData uri="http://schemas.openxmlformats.org/drawingml/2006/chart">
                  <c:chart xmlns:c="http://schemas.openxmlformats.org/drawingml/2006/chart" xmlns:r="http://schemas.openxmlformats.org/officeDocument/2006/relationships" r:id="rId9"/>
                </a:graphicData>
              </a:graphic>
            </p:graphicFrame>
          </p:grpSp>
          <p:sp>
            <p:nvSpPr>
              <p:cNvPr id="3" name="ZoneTexte 2">
                <a:extLst>
                  <a:ext uri="{FF2B5EF4-FFF2-40B4-BE49-F238E27FC236}">
                    <a16:creationId xmlns:a16="http://schemas.microsoft.com/office/drawing/2014/main" id="{53CB04FB-2A25-4129-BE38-4C73A46984C3}"/>
                  </a:ext>
                </a:extLst>
              </p:cNvPr>
              <p:cNvSpPr txBox="1"/>
              <p:nvPr/>
            </p:nvSpPr>
            <p:spPr>
              <a:xfrm>
                <a:off x="5019674" y="6286290"/>
                <a:ext cx="600075" cy="230830"/>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95506" rtl="0" fontAlgn="auto" latinLnBrk="0" hangingPunct="0">
                  <a:lnSpc>
                    <a:spcPct val="100000"/>
                  </a:lnSpc>
                  <a:spcBef>
                    <a:spcPts val="0"/>
                  </a:spcBef>
                  <a:spcAft>
                    <a:spcPts val="0"/>
                  </a:spcAft>
                  <a:buClrTx/>
                  <a:buSzTx/>
                  <a:buFontTx/>
                  <a:buNone/>
                  <a:tabLst/>
                </a:pPr>
                <a:r>
                  <a:rPr kumimoji="0" lang="fr-FR" sz="900" b="0" i="0" u="none" strike="noStrike" cap="none" spc="0" normalizeH="0" baseline="0" dirty="0">
                    <a:ln>
                      <a:noFill/>
                    </a:ln>
                    <a:solidFill>
                      <a:srgbClr val="000000"/>
                    </a:solidFill>
                    <a:effectLst/>
                    <a:uFillTx/>
                    <a:latin typeface="Garamond" panose="02020404030301010803" pitchFamily="18" charset="0"/>
                    <a:sym typeface="Calibri"/>
                  </a:rPr>
                  <a:t>Diarrhées</a:t>
                </a:r>
              </a:p>
            </p:txBody>
          </p:sp>
          <p:sp>
            <p:nvSpPr>
              <p:cNvPr id="36" name="ZoneTexte 35">
                <a:extLst>
                  <a:ext uri="{FF2B5EF4-FFF2-40B4-BE49-F238E27FC236}">
                    <a16:creationId xmlns:a16="http://schemas.microsoft.com/office/drawing/2014/main" id="{6AEC4B26-BD14-4D6E-82AA-11891ADC15BC}"/>
                  </a:ext>
                </a:extLst>
              </p:cNvPr>
              <p:cNvSpPr txBox="1"/>
              <p:nvPr/>
            </p:nvSpPr>
            <p:spPr>
              <a:xfrm>
                <a:off x="5753099" y="6277326"/>
                <a:ext cx="942976" cy="230830"/>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95506" rtl="0" fontAlgn="auto" latinLnBrk="0" hangingPunct="0">
                  <a:lnSpc>
                    <a:spcPct val="100000"/>
                  </a:lnSpc>
                  <a:spcBef>
                    <a:spcPts val="0"/>
                  </a:spcBef>
                  <a:spcAft>
                    <a:spcPts val="0"/>
                  </a:spcAft>
                  <a:buClrTx/>
                  <a:buSzTx/>
                  <a:buFontTx/>
                  <a:buNone/>
                  <a:tabLst/>
                </a:pPr>
                <a:r>
                  <a:rPr kumimoji="0" lang="fr-FR" sz="900" b="0" i="0" u="none" strike="noStrike" cap="none" spc="0" normalizeH="0" baseline="0" dirty="0">
                    <a:ln>
                      <a:noFill/>
                    </a:ln>
                    <a:solidFill>
                      <a:srgbClr val="000000"/>
                    </a:solidFill>
                    <a:effectLst/>
                    <a:uFillTx/>
                    <a:latin typeface="Garamond" panose="02020404030301010803" pitchFamily="18" charset="0"/>
                    <a:sym typeface="Calibri"/>
                  </a:rPr>
                  <a:t>Douleurs abdo</a:t>
                </a:r>
              </a:p>
            </p:txBody>
          </p:sp>
          <p:sp>
            <p:nvSpPr>
              <p:cNvPr id="37" name="ZoneTexte 36">
                <a:extLst>
                  <a:ext uri="{FF2B5EF4-FFF2-40B4-BE49-F238E27FC236}">
                    <a16:creationId xmlns:a16="http://schemas.microsoft.com/office/drawing/2014/main" id="{DBAE26C7-251A-49D0-952C-AE85AF471A70}"/>
                  </a:ext>
                </a:extLst>
              </p:cNvPr>
              <p:cNvSpPr txBox="1"/>
              <p:nvPr/>
            </p:nvSpPr>
            <p:spPr>
              <a:xfrm>
                <a:off x="6657974" y="6277887"/>
                <a:ext cx="757262" cy="230830"/>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95506" rtl="0" fontAlgn="auto" latinLnBrk="0" hangingPunct="0">
                  <a:lnSpc>
                    <a:spcPct val="100000"/>
                  </a:lnSpc>
                  <a:spcBef>
                    <a:spcPts val="0"/>
                  </a:spcBef>
                  <a:spcAft>
                    <a:spcPts val="0"/>
                  </a:spcAft>
                  <a:buClrTx/>
                  <a:buSzTx/>
                  <a:buFontTx/>
                  <a:buNone/>
                  <a:tabLst/>
                </a:pPr>
                <a:r>
                  <a:rPr kumimoji="0" lang="fr-FR" sz="900" b="0" i="0" u="none" strike="noStrike" cap="none" spc="0" normalizeH="0" baseline="0" dirty="0">
                    <a:ln>
                      <a:noFill/>
                    </a:ln>
                    <a:solidFill>
                      <a:srgbClr val="000000"/>
                    </a:solidFill>
                    <a:effectLst/>
                    <a:uFillTx/>
                    <a:latin typeface="Garamond" panose="02020404030301010803" pitchFamily="18" charset="0"/>
                    <a:sym typeface="Calibri"/>
                  </a:rPr>
                  <a:t>Vomissements</a:t>
                </a:r>
              </a:p>
            </p:txBody>
          </p:sp>
        </p:grpSp>
        <p:sp>
          <p:nvSpPr>
            <p:cNvPr id="38" name="Rectangle : coins arrondis 37">
              <a:extLst>
                <a:ext uri="{FF2B5EF4-FFF2-40B4-BE49-F238E27FC236}">
                  <a16:creationId xmlns:a16="http://schemas.microsoft.com/office/drawing/2014/main" id="{0F5DE8C6-6F49-4F22-A431-F83004AFABD0}"/>
                </a:ext>
              </a:extLst>
            </p:cNvPr>
            <p:cNvSpPr/>
            <p:nvPr/>
          </p:nvSpPr>
          <p:spPr>
            <a:xfrm>
              <a:off x="3839760" y="5659984"/>
              <a:ext cx="3564000" cy="2268000"/>
            </a:xfrm>
            <a:prstGeom prst="roundRect">
              <a:avLst>
                <a:gd name="adj" fmla="val 8986"/>
              </a:avLst>
            </a:prstGeom>
            <a:noFill/>
            <a:ln w="12700" cap="flat">
              <a:solidFill>
                <a:schemeClr val="accent2">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7" name="Rectangle 6">
              <a:extLst>
                <a:ext uri="{FF2B5EF4-FFF2-40B4-BE49-F238E27FC236}">
                  <a16:creationId xmlns:a16="http://schemas.microsoft.com/office/drawing/2014/main" id="{EBB8A46F-7D5B-41F4-A760-EFE27D84BE8E}"/>
                </a:ext>
              </a:extLst>
            </p:cNvPr>
            <p:cNvSpPr/>
            <p:nvPr/>
          </p:nvSpPr>
          <p:spPr>
            <a:xfrm>
              <a:off x="6470650" y="5748710"/>
              <a:ext cx="54000" cy="54000"/>
            </a:xfrm>
            <a:prstGeom prst="rect">
              <a:avLst/>
            </a:prstGeom>
            <a:solidFill>
              <a:schemeClr val="accent1">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grpSp>
      <p:grpSp>
        <p:nvGrpSpPr>
          <p:cNvPr id="15" name="Groupe 14">
            <a:extLst>
              <a:ext uri="{FF2B5EF4-FFF2-40B4-BE49-F238E27FC236}">
                <a16:creationId xmlns:a16="http://schemas.microsoft.com/office/drawing/2014/main" id="{4A089C6B-D85A-4007-AF2B-31013D2343AE}"/>
              </a:ext>
            </a:extLst>
          </p:cNvPr>
          <p:cNvGrpSpPr/>
          <p:nvPr/>
        </p:nvGrpSpPr>
        <p:grpSpPr>
          <a:xfrm>
            <a:off x="4238653" y="8160451"/>
            <a:ext cx="2794584" cy="492443"/>
            <a:chOff x="4034114" y="8172483"/>
            <a:chExt cx="2794584" cy="492443"/>
          </a:xfrm>
        </p:grpSpPr>
        <p:sp>
          <p:nvSpPr>
            <p:cNvPr id="14" name="Parchemin : horizontal 13">
              <a:extLst>
                <a:ext uri="{FF2B5EF4-FFF2-40B4-BE49-F238E27FC236}">
                  <a16:creationId xmlns:a16="http://schemas.microsoft.com/office/drawing/2014/main" id="{9C6973D7-D001-4733-915B-E081A756571A}"/>
                </a:ext>
              </a:extLst>
            </p:cNvPr>
            <p:cNvSpPr/>
            <p:nvPr/>
          </p:nvSpPr>
          <p:spPr>
            <a:xfrm>
              <a:off x="4034114" y="8172483"/>
              <a:ext cx="2794584" cy="492443"/>
            </a:xfrm>
            <a:prstGeom prst="horizontalScroll">
              <a:avLst/>
            </a:prstGeom>
            <a:solidFill>
              <a:schemeClr val="accent4">
                <a:lumMod val="20000"/>
                <a:lumOff val="80000"/>
              </a:schemeClr>
            </a:solidFill>
            <a:ln w="12700" cap="flat">
              <a:solidFill>
                <a:schemeClr val="accent2">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10" name="ZoneTexte 9">
              <a:extLst>
                <a:ext uri="{FF2B5EF4-FFF2-40B4-BE49-F238E27FC236}">
                  <a16:creationId xmlns:a16="http://schemas.microsoft.com/office/drawing/2014/main" id="{B91D443C-292E-44BD-9401-B73EFFF8E312}"/>
                </a:ext>
              </a:extLst>
            </p:cNvPr>
            <p:cNvSpPr txBox="1"/>
            <p:nvPr/>
          </p:nvSpPr>
          <p:spPr>
            <a:xfrm>
              <a:off x="4408807" y="8279658"/>
              <a:ext cx="2419891"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95506" rtl="0" fontAlgn="auto" latinLnBrk="0" hangingPunct="0">
                <a:lnSpc>
                  <a:spcPct val="100000"/>
                </a:lnSpc>
                <a:spcBef>
                  <a:spcPts val="0"/>
                </a:spcBef>
                <a:spcAft>
                  <a:spcPts val="0"/>
                </a:spcAft>
                <a:buClrTx/>
                <a:buSzTx/>
                <a:buFontTx/>
                <a:buNone/>
                <a:tabLst/>
              </a:pPr>
              <a:r>
                <a:rPr kumimoji="0" lang="fr-FR" sz="1200" i="1" u="none" strike="noStrike" cap="none" spc="0" normalizeH="0" baseline="0" dirty="0">
                  <a:ln>
                    <a:noFill/>
                  </a:ln>
                  <a:solidFill>
                    <a:srgbClr val="000000"/>
                  </a:solidFill>
                  <a:effectLst/>
                  <a:uFillTx/>
                  <a:latin typeface="Garamond" panose="02020404030301010803" pitchFamily="18" charset="0"/>
                  <a:sym typeface="Calibri"/>
                </a:rPr>
                <a:t>2</a:t>
              </a:r>
              <a:r>
                <a:rPr kumimoji="0" lang="fr-FR" sz="1200" i="1" u="none" strike="noStrike" cap="none" spc="0" normalizeH="0" baseline="30000" dirty="0">
                  <a:ln>
                    <a:noFill/>
                  </a:ln>
                  <a:solidFill>
                    <a:srgbClr val="000000"/>
                  </a:solidFill>
                  <a:effectLst/>
                  <a:uFillTx/>
                  <a:latin typeface="Garamond" panose="02020404030301010803" pitchFamily="18" charset="0"/>
                  <a:sym typeface="Calibri"/>
                </a:rPr>
                <a:t>ème</a:t>
              </a:r>
              <a:r>
                <a:rPr kumimoji="0" lang="fr-FR" sz="1200" i="1" u="none" strike="noStrike" cap="none" spc="0" normalizeH="0" baseline="0" dirty="0">
                  <a:ln>
                    <a:noFill/>
                  </a:ln>
                  <a:solidFill>
                    <a:srgbClr val="000000"/>
                  </a:solidFill>
                  <a:effectLst/>
                  <a:uFillTx/>
                  <a:latin typeface="Garamond" panose="02020404030301010803" pitchFamily="18" charset="0"/>
                  <a:sym typeface="Calibri"/>
                </a:rPr>
                <a:t> série d’inclusions à venir (période estivale)</a:t>
              </a:r>
            </a:p>
          </p:txBody>
        </p:sp>
        <p:pic>
          <p:nvPicPr>
            <p:cNvPr id="11" name="Image 10">
              <a:extLst>
                <a:ext uri="{FF2B5EF4-FFF2-40B4-BE49-F238E27FC236}">
                  <a16:creationId xmlns:a16="http://schemas.microsoft.com/office/drawing/2014/main" id="{5680007F-249D-4570-9169-2F38CBF4DC54}"/>
                </a:ext>
              </a:extLst>
            </p:cNvPr>
            <p:cNvPicPr>
              <a:picLocks noChangeAspect="1"/>
            </p:cNvPicPr>
            <p:nvPr/>
          </p:nvPicPr>
          <p:blipFill rotWithShape="1">
            <a:blip r:embed="rId10">
              <a:duotone>
                <a:prstClr val="black"/>
                <a:schemeClr val="accent2">
                  <a:lumMod val="20000"/>
                  <a:lumOff val="80000"/>
                  <a:tint val="45000"/>
                  <a:satMod val="400000"/>
                </a:schemeClr>
              </a:duotone>
              <a:extLst>
                <a:ext uri="{BEBA8EAE-BF5A-486C-A8C5-ECC9F3942E4B}">
                  <a14:imgProps xmlns:a14="http://schemas.microsoft.com/office/drawing/2010/main">
                    <a14:imgLayer r:embed="rId11">
                      <a14:imgEffect>
                        <a14:saturation sat="400000"/>
                      </a14:imgEffect>
                    </a14:imgLayer>
                  </a14:imgProps>
                </a:ext>
              </a:extLst>
            </a:blip>
            <a:srcRect l="11117" t="1" r="17316" b="2238"/>
            <a:stretch/>
          </p:blipFill>
          <p:spPr>
            <a:xfrm>
              <a:off x="4138046" y="8248672"/>
              <a:ext cx="239749" cy="327498"/>
            </a:xfrm>
            <a:prstGeom prst="rect">
              <a:avLst/>
            </a:prstGeom>
          </p:spPr>
        </p:pic>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5C490BB1-640C-4683-9B4C-9D8D8883A9B5}"/>
              </a:ext>
            </a:extLst>
          </p:cNvPr>
          <p:cNvSpPr/>
          <p:nvPr/>
        </p:nvSpPr>
        <p:spPr>
          <a:xfrm>
            <a:off x="193638" y="1901325"/>
            <a:ext cx="4284000" cy="2209337"/>
          </a:xfrm>
          <a:prstGeom prst="roundRect">
            <a:avLst>
              <a:gd name="adj" fmla="val 7787"/>
            </a:avLst>
          </a:prstGeom>
          <a:solidFill>
            <a:srgbClr val="FFFFFF"/>
          </a:solidFill>
          <a:ln w="12700" cap="flat">
            <a:solidFill>
              <a:srgbClr val="00206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dirty="0">
              <a:ln>
                <a:noFill/>
              </a:ln>
              <a:solidFill>
                <a:srgbClr val="000000"/>
              </a:solidFill>
              <a:effectLst/>
              <a:uFillTx/>
              <a:latin typeface="+mj-lt"/>
              <a:ea typeface="+mj-ea"/>
              <a:cs typeface="+mj-cs"/>
              <a:sym typeface="Calibri"/>
            </a:endParaRPr>
          </a:p>
        </p:txBody>
      </p:sp>
      <p:sp>
        <p:nvSpPr>
          <p:cNvPr id="125" name="ZoneTexte 116"/>
          <p:cNvSpPr txBox="1"/>
          <p:nvPr/>
        </p:nvSpPr>
        <p:spPr>
          <a:xfrm>
            <a:off x="45719" y="10029918"/>
            <a:ext cx="7468237" cy="5232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800">
                <a:latin typeface="Bradley Hand ITC"/>
                <a:ea typeface="Bradley Hand ITC"/>
                <a:cs typeface="Bradley Hand ITC"/>
                <a:sym typeface="Bradley Hand ITC"/>
              </a:defRPr>
            </a:lvl1pPr>
          </a:lstStyle>
          <a:p>
            <a:r>
              <a:rPr lang="fr-FR" dirty="0"/>
              <a:t>Bel été </a:t>
            </a:r>
            <a:r>
              <a:rPr dirty="0"/>
              <a:t>à tous!</a:t>
            </a:r>
          </a:p>
        </p:txBody>
      </p:sp>
      <p:sp>
        <p:nvSpPr>
          <p:cNvPr id="258" name="Rectangle 15"/>
          <p:cNvSpPr/>
          <p:nvPr/>
        </p:nvSpPr>
        <p:spPr>
          <a:xfrm>
            <a:off x="77480" y="156385"/>
            <a:ext cx="7409808" cy="5254507"/>
          </a:xfrm>
          <a:prstGeom prst="rect">
            <a:avLst/>
          </a:prstGeom>
          <a:ln w="28575">
            <a:solidFill>
              <a:srgbClr val="43CEFF"/>
            </a:solidFill>
            <a:miter/>
          </a:ln>
        </p:spPr>
        <p:txBody>
          <a:bodyPr lIns="45719" rIns="45719" anchor="ctr"/>
          <a:lstStyle/>
          <a:p>
            <a:pPr algn="ctr">
              <a:defRPr>
                <a:latin typeface="Garamond"/>
                <a:ea typeface="Garamond"/>
                <a:cs typeface="Garamond"/>
                <a:sym typeface="Garamond"/>
              </a:defRPr>
            </a:pPr>
            <a:endParaRPr dirty="0"/>
          </a:p>
        </p:txBody>
      </p:sp>
      <p:sp>
        <p:nvSpPr>
          <p:cNvPr id="259" name="ZoneTexte 12"/>
          <p:cNvSpPr txBox="1"/>
          <p:nvPr/>
        </p:nvSpPr>
        <p:spPr>
          <a:xfrm>
            <a:off x="97482" y="149657"/>
            <a:ext cx="7389169" cy="338554"/>
          </a:xfrm>
          <a:prstGeom prst="rect">
            <a:avLst/>
          </a:prstGeom>
          <a:no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lgn="ctr">
              <a:lnSpc>
                <a:spcPts val="1500"/>
              </a:lnSpc>
              <a:defRPr sz="1600" b="1">
                <a:solidFill>
                  <a:srgbClr val="C55A11"/>
                </a:solidFill>
                <a:latin typeface="Garamond"/>
                <a:ea typeface="Garamond"/>
                <a:cs typeface="Garamond"/>
                <a:sym typeface="Garamond"/>
              </a:defRPr>
            </a:lvl1pPr>
          </a:lstStyle>
          <a:p>
            <a:pPr algn="l">
              <a:lnSpc>
                <a:spcPct val="100000"/>
              </a:lnSpc>
            </a:pPr>
            <a:r>
              <a:rPr lang="fr-FR" i="1" dirty="0">
                <a:solidFill>
                  <a:srgbClr val="0070C0"/>
                </a:solidFill>
              </a:rPr>
              <a:t>Cryptosporidium </a:t>
            </a:r>
            <a:r>
              <a:rPr lang="fr-FR" dirty="0">
                <a:solidFill>
                  <a:srgbClr val="0070C0"/>
                </a:solidFill>
              </a:rPr>
              <a:t>« spp » : nombreuses espèces </a:t>
            </a:r>
            <a:r>
              <a:rPr lang="fr-FR" i="1" dirty="0">
                <a:solidFill>
                  <a:srgbClr val="0070C0"/>
                </a:solidFill>
              </a:rPr>
              <a:t>– </a:t>
            </a:r>
            <a:r>
              <a:rPr lang="fr-FR" dirty="0">
                <a:solidFill>
                  <a:srgbClr val="0070C0"/>
                </a:solidFill>
              </a:rPr>
              <a:t>hôtes </a:t>
            </a:r>
            <a:r>
              <a:rPr lang="fr-FR" i="1" dirty="0">
                <a:solidFill>
                  <a:srgbClr val="0070C0"/>
                </a:solidFill>
              </a:rPr>
              <a:t>–</a:t>
            </a:r>
            <a:r>
              <a:rPr lang="fr-FR" dirty="0">
                <a:solidFill>
                  <a:srgbClr val="0070C0"/>
                </a:solidFill>
              </a:rPr>
              <a:t> voies de contamination</a:t>
            </a:r>
          </a:p>
        </p:txBody>
      </p:sp>
      <p:sp>
        <p:nvSpPr>
          <p:cNvPr id="3" name="Rectangle 2">
            <a:extLst>
              <a:ext uri="{FF2B5EF4-FFF2-40B4-BE49-F238E27FC236}">
                <a16:creationId xmlns:a16="http://schemas.microsoft.com/office/drawing/2014/main" id="{6878D395-33A7-49AC-A4B3-75B53F1D2277}"/>
              </a:ext>
            </a:extLst>
          </p:cNvPr>
          <p:cNvSpPr/>
          <p:nvPr/>
        </p:nvSpPr>
        <p:spPr>
          <a:xfrm>
            <a:off x="109910" y="438361"/>
            <a:ext cx="4465452" cy="1384995"/>
          </a:xfrm>
          <a:prstGeom prst="rect">
            <a:avLst/>
          </a:prstGeom>
        </p:spPr>
        <p:txBody>
          <a:bodyPr wrap="square">
            <a:spAutoFit/>
          </a:bodyPr>
          <a:lstStyle/>
          <a:p>
            <a:pPr algn="just"/>
            <a:r>
              <a:rPr lang="fr-FR" sz="1200" dirty="0">
                <a:latin typeface="Garamond" panose="02020404030301010803" pitchFamily="18" charset="0"/>
              </a:rPr>
              <a:t>Au cours de la dernière décennie, le développement d’outils moléculaires de détection et de typage a permis l’identification d’un grand nombre d’espèces cryptiques et de génotypes de </a:t>
            </a:r>
            <a:r>
              <a:rPr lang="fr-FR" sz="1200" i="1" dirty="0">
                <a:latin typeface="Garamond" panose="02020404030301010803" pitchFamily="18" charset="0"/>
              </a:rPr>
              <a:t>Cryptosporidium </a:t>
            </a:r>
            <a:r>
              <a:rPr lang="fr-FR" sz="1200" dirty="0">
                <a:latin typeface="Garamond" panose="02020404030301010803" pitchFamily="18" charset="0"/>
              </a:rPr>
              <a:t>« spp », facilitant ainsi notre compréhension de leur </a:t>
            </a:r>
            <a:r>
              <a:rPr lang="fr-FR" sz="1200" b="1" dirty="0">
                <a:latin typeface="Garamond" panose="02020404030301010803" pitchFamily="18" charset="0"/>
              </a:rPr>
              <a:t>potentiel de transmission zoonotique. </a:t>
            </a:r>
            <a:r>
              <a:rPr lang="fr-FR" sz="1200" dirty="0">
                <a:latin typeface="Garamond" panose="02020404030301010803" pitchFamily="18" charset="0"/>
              </a:rPr>
              <a:t>A ce jour, parmi les 44 espèces de </a:t>
            </a:r>
            <a:r>
              <a:rPr lang="fr-FR" sz="1200" i="1" dirty="0">
                <a:latin typeface="Garamond" panose="02020404030301010803" pitchFamily="18" charset="0"/>
              </a:rPr>
              <a:t>Cryptosporidium</a:t>
            </a:r>
            <a:r>
              <a:rPr lang="fr-FR" sz="1200" dirty="0">
                <a:latin typeface="Garamond" panose="02020404030301010803" pitchFamily="18" charset="0"/>
              </a:rPr>
              <a:t> reconnues et les plus de 120 génotypes identifiés, </a:t>
            </a:r>
            <a:r>
              <a:rPr lang="fr-FR" sz="1200" b="1" dirty="0">
                <a:solidFill>
                  <a:srgbClr val="0070C0"/>
                </a:solidFill>
                <a:latin typeface="Garamond" panose="02020404030301010803" pitchFamily="18" charset="0"/>
              </a:rPr>
              <a:t>24 espèces ont été rapportées chez l’Homme </a:t>
            </a:r>
            <a:r>
              <a:rPr lang="fr-FR" sz="1200" dirty="0">
                <a:solidFill>
                  <a:schemeClr val="tx1"/>
                </a:solidFill>
                <a:latin typeface="Garamond" panose="02020404030301010803" pitchFamily="18" charset="0"/>
              </a:rPr>
              <a:t>(Cf. figure ci-contre). </a:t>
            </a:r>
          </a:p>
        </p:txBody>
      </p:sp>
      <p:grpSp>
        <p:nvGrpSpPr>
          <p:cNvPr id="4" name="Groupe 3">
            <a:extLst>
              <a:ext uri="{FF2B5EF4-FFF2-40B4-BE49-F238E27FC236}">
                <a16:creationId xmlns:a16="http://schemas.microsoft.com/office/drawing/2014/main" id="{38B75564-338B-407A-806B-EC479A278417}"/>
              </a:ext>
            </a:extLst>
          </p:cNvPr>
          <p:cNvGrpSpPr/>
          <p:nvPr/>
        </p:nvGrpSpPr>
        <p:grpSpPr>
          <a:xfrm>
            <a:off x="4557366" y="538577"/>
            <a:ext cx="2884119" cy="4556413"/>
            <a:chOff x="4513855" y="505612"/>
            <a:chExt cx="2977954" cy="4590686"/>
          </a:xfrm>
        </p:grpSpPr>
        <p:pic>
          <p:nvPicPr>
            <p:cNvPr id="6" name="Image 5">
              <a:extLst>
                <a:ext uri="{FF2B5EF4-FFF2-40B4-BE49-F238E27FC236}">
                  <a16:creationId xmlns:a16="http://schemas.microsoft.com/office/drawing/2014/main" id="{9A08FD35-124F-403C-9528-83543FD65A7C}"/>
                </a:ext>
              </a:extLst>
            </p:cNvPr>
            <p:cNvPicPr>
              <a:picLocks noChangeAspect="1"/>
            </p:cNvPicPr>
            <p:nvPr/>
          </p:nvPicPr>
          <p:blipFill>
            <a:blip r:embed="rId3">
              <a:extLst>
                <a:ext uri="{BEBA8EAE-BF5A-486C-A8C5-ECC9F3942E4B}">
                  <a14:imgProps xmlns:a14="http://schemas.microsoft.com/office/drawing/2010/main">
                    <a14:imgLayer r:embed="rId4">
                      <a14:imgEffect>
                        <a14:saturation sat="66000"/>
                      </a14:imgEffect>
                    </a14:imgLayer>
                  </a14:imgProps>
                </a:ext>
              </a:extLst>
            </a:blip>
            <a:stretch>
              <a:fillRect/>
            </a:stretch>
          </p:blipFill>
          <p:spPr>
            <a:xfrm>
              <a:off x="4513855" y="539136"/>
              <a:ext cx="1139783" cy="4516700"/>
            </a:xfrm>
            <a:prstGeom prst="rect">
              <a:avLst/>
            </a:prstGeom>
          </p:spPr>
        </p:pic>
        <p:pic>
          <p:nvPicPr>
            <p:cNvPr id="10" name="Image 9">
              <a:extLst>
                <a:ext uri="{FF2B5EF4-FFF2-40B4-BE49-F238E27FC236}">
                  <a16:creationId xmlns:a16="http://schemas.microsoft.com/office/drawing/2014/main" id="{7DE2A9A7-E222-4725-81CC-127E30D684D3}"/>
                </a:ext>
              </a:extLst>
            </p:cNvPr>
            <p:cNvPicPr>
              <a:picLocks noChangeAspect="1"/>
            </p:cNvPicPr>
            <p:nvPr/>
          </p:nvPicPr>
          <p:blipFill rotWithShape="1">
            <a:blip r:embed="rId5"/>
            <a:srcRect l="1" r="4338"/>
            <a:stretch/>
          </p:blipFill>
          <p:spPr>
            <a:xfrm>
              <a:off x="5508914" y="505612"/>
              <a:ext cx="1982895" cy="4590686"/>
            </a:xfrm>
            <a:prstGeom prst="rect">
              <a:avLst/>
            </a:prstGeom>
          </p:spPr>
        </p:pic>
      </p:grpSp>
      <p:graphicFrame>
        <p:nvGraphicFramePr>
          <p:cNvPr id="26" name="Graphique 25">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694636512"/>
              </p:ext>
            </p:extLst>
          </p:nvPr>
        </p:nvGraphicFramePr>
        <p:xfrm>
          <a:off x="550425" y="2295123"/>
          <a:ext cx="2121508" cy="2117492"/>
        </p:xfrm>
        <a:graphic>
          <a:graphicData uri="http://schemas.openxmlformats.org/drawingml/2006/chart">
            <c:chart xmlns:c="http://schemas.openxmlformats.org/drawingml/2006/chart" xmlns:r="http://schemas.openxmlformats.org/officeDocument/2006/relationships" r:id="rId6"/>
          </a:graphicData>
        </a:graphic>
      </p:graphicFrame>
      <p:sp>
        <p:nvSpPr>
          <p:cNvPr id="27" name="ZoneTexte 12">
            <a:extLst>
              <a:ext uri="{FF2B5EF4-FFF2-40B4-BE49-F238E27FC236}">
                <a16:creationId xmlns:a16="http://schemas.microsoft.com/office/drawing/2014/main" id="{4BAE2EC4-BF32-4892-B749-3BE557149538}"/>
              </a:ext>
            </a:extLst>
          </p:cNvPr>
          <p:cNvSpPr txBox="1"/>
          <p:nvPr/>
        </p:nvSpPr>
        <p:spPr>
          <a:xfrm>
            <a:off x="968540" y="1917447"/>
            <a:ext cx="2780602" cy="4113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lgn="ctr">
              <a:lnSpc>
                <a:spcPts val="1500"/>
              </a:lnSpc>
              <a:defRPr sz="1600" b="1">
                <a:solidFill>
                  <a:srgbClr val="C55A11"/>
                </a:solidFill>
                <a:latin typeface="Garamond"/>
                <a:ea typeface="Garamond"/>
                <a:cs typeface="Garamond"/>
                <a:sym typeface="Garamond"/>
              </a:defRPr>
            </a:lvl1pPr>
          </a:lstStyle>
          <a:p>
            <a:pPr>
              <a:lnSpc>
                <a:spcPct val="100000"/>
              </a:lnSpc>
            </a:pPr>
            <a:r>
              <a:rPr lang="fr-FR" sz="1100" dirty="0">
                <a:solidFill>
                  <a:srgbClr val="002060"/>
                </a:solidFill>
              </a:rPr>
              <a:t>% espèces non </a:t>
            </a:r>
            <a:r>
              <a:rPr lang="fr-FR" sz="1100" i="1" dirty="0">
                <a:solidFill>
                  <a:srgbClr val="002060"/>
                </a:solidFill>
              </a:rPr>
              <a:t>hominis/</a:t>
            </a:r>
            <a:r>
              <a:rPr lang="fr-FR" sz="1100" i="1" dirty="0" err="1">
                <a:solidFill>
                  <a:srgbClr val="002060"/>
                </a:solidFill>
              </a:rPr>
              <a:t>parvum</a:t>
            </a:r>
            <a:r>
              <a:rPr lang="fr-FR" sz="1100" i="1" dirty="0">
                <a:solidFill>
                  <a:srgbClr val="002060"/>
                </a:solidFill>
              </a:rPr>
              <a:t> </a:t>
            </a:r>
          </a:p>
          <a:p>
            <a:pPr>
              <a:lnSpc>
                <a:spcPct val="100000"/>
              </a:lnSpc>
            </a:pPr>
            <a:r>
              <a:rPr lang="fr-FR" sz="900" dirty="0">
                <a:solidFill>
                  <a:srgbClr val="002060"/>
                </a:solidFill>
              </a:rPr>
              <a:t>(données CNR CMAP 2017- 2024)</a:t>
            </a:r>
            <a:endParaRPr sz="900" dirty="0">
              <a:solidFill>
                <a:srgbClr val="002060"/>
              </a:solidFill>
            </a:endParaRPr>
          </a:p>
        </p:txBody>
      </p:sp>
      <p:graphicFrame>
        <p:nvGraphicFramePr>
          <p:cNvPr id="21" name="Tableau 20">
            <a:extLst>
              <a:ext uri="{FF2B5EF4-FFF2-40B4-BE49-F238E27FC236}">
                <a16:creationId xmlns:a16="http://schemas.microsoft.com/office/drawing/2014/main" id="{F1EFC0B6-1A5F-440E-B942-52846E37E17A}"/>
              </a:ext>
            </a:extLst>
          </p:cNvPr>
          <p:cNvGraphicFramePr>
            <a:graphicFrameLocks noGrp="1"/>
          </p:cNvGraphicFramePr>
          <p:nvPr>
            <p:extLst>
              <p:ext uri="{D42A27DB-BD31-4B8C-83A1-F6EECF244321}">
                <p14:modId xmlns:p14="http://schemas.microsoft.com/office/powerpoint/2010/main" val="2157157329"/>
              </p:ext>
            </p:extLst>
          </p:nvPr>
        </p:nvGraphicFramePr>
        <p:xfrm>
          <a:off x="2737047" y="2418744"/>
          <a:ext cx="1474760" cy="1464456"/>
        </p:xfrm>
        <a:graphic>
          <a:graphicData uri="http://schemas.openxmlformats.org/drawingml/2006/table">
            <a:tbl>
              <a:tblPr/>
              <a:tblGrid>
                <a:gridCol w="1259142">
                  <a:extLst>
                    <a:ext uri="{9D8B030D-6E8A-4147-A177-3AD203B41FA5}">
                      <a16:colId xmlns:a16="http://schemas.microsoft.com/office/drawing/2014/main" val="3314347615"/>
                    </a:ext>
                  </a:extLst>
                </a:gridCol>
                <a:gridCol w="215618">
                  <a:extLst>
                    <a:ext uri="{9D8B030D-6E8A-4147-A177-3AD203B41FA5}">
                      <a16:colId xmlns:a16="http://schemas.microsoft.com/office/drawing/2014/main" val="693889107"/>
                    </a:ext>
                  </a:extLst>
                </a:gridCol>
              </a:tblGrid>
              <a:tr h="184471">
                <a:tc>
                  <a:txBody>
                    <a:bodyPr/>
                    <a:lstStyle/>
                    <a:p>
                      <a:pPr algn="ctr" fontAlgn="ctr"/>
                      <a:r>
                        <a:rPr lang="fr-FR" sz="900" b="1" i="1" u="none" strike="noStrike" dirty="0">
                          <a:solidFill>
                            <a:srgbClr val="212121"/>
                          </a:solidFill>
                          <a:effectLst/>
                          <a:latin typeface="Garamond" panose="02020404030301010803" pitchFamily="18" charset="0"/>
                        </a:rPr>
                        <a:t>C. </a:t>
                      </a:r>
                      <a:r>
                        <a:rPr lang="fr-FR" sz="900" b="1" i="1" u="none" strike="noStrike" dirty="0" err="1">
                          <a:solidFill>
                            <a:srgbClr val="212121"/>
                          </a:solidFill>
                          <a:effectLst/>
                          <a:latin typeface="Garamond" panose="02020404030301010803" pitchFamily="18" charset="0"/>
                        </a:rPr>
                        <a:t>felis</a:t>
                      </a:r>
                      <a:endParaRPr lang="fr-FR" sz="900" b="1" i="1" u="none" strike="noStrike" dirty="0">
                        <a:solidFill>
                          <a:srgbClr val="212121"/>
                        </a:solidFill>
                        <a:effectLst/>
                        <a:latin typeface="Garamond" panose="02020404030301010803" pitchFamily="18" charset="0"/>
                      </a:endParaRPr>
                    </a:p>
                  </a:txBody>
                  <a:tcPr marL="9792" marR="9792" marT="979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fr-FR" sz="1000" b="0" i="0" u="none" strike="noStrike" dirty="0">
                          <a:solidFill>
                            <a:srgbClr val="000000"/>
                          </a:solidFill>
                          <a:effectLst/>
                          <a:latin typeface="Garamond" panose="02020404030301010803" pitchFamily="18" charset="0"/>
                        </a:rPr>
                        <a:t>59</a:t>
                      </a:r>
                    </a:p>
                  </a:txBody>
                  <a:tcPr marL="9792" marR="9792" marT="979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101624338"/>
                  </a:ext>
                </a:extLst>
              </a:tr>
              <a:tr h="184471">
                <a:tc>
                  <a:txBody>
                    <a:bodyPr/>
                    <a:lstStyle/>
                    <a:p>
                      <a:pPr algn="ctr" fontAlgn="ctr"/>
                      <a:r>
                        <a:rPr lang="fr-FR" sz="900" b="1" i="1" u="none" strike="noStrike" dirty="0">
                          <a:solidFill>
                            <a:srgbClr val="212121"/>
                          </a:solidFill>
                          <a:effectLst/>
                          <a:latin typeface="Garamond" panose="02020404030301010803" pitchFamily="18" charset="0"/>
                        </a:rPr>
                        <a:t>C. </a:t>
                      </a:r>
                      <a:r>
                        <a:rPr lang="fr-FR" sz="900" b="1" i="1" u="none" strike="noStrike" dirty="0" err="1">
                          <a:solidFill>
                            <a:srgbClr val="212121"/>
                          </a:solidFill>
                          <a:effectLst/>
                          <a:latin typeface="Garamond" panose="02020404030301010803" pitchFamily="18" charset="0"/>
                        </a:rPr>
                        <a:t>meleagridis</a:t>
                      </a:r>
                      <a:endParaRPr lang="fr-FR" sz="900" b="1" i="1" u="none" strike="noStrike" dirty="0">
                        <a:solidFill>
                          <a:srgbClr val="212121"/>
                        </a:solidFill>
                        <a:effectLst/>
                        <a:latin typeface="Garamond" panose="02020404030301010803" pitchFamily="18" charset="0"/>
                      </a:endParaRPr>
                    </a:p>
                  </a:txBody>
                  <a:tcPr marL="9792" marR="9792" marT="9792" marB="0" anchor="ctr">
                    <a:lnL>
                      <a:noFill/>
                    </a:lnL>
                    <a:lnR>
                      <a:noFill/>
                    </a:lnR>
                    <a:lnT>
                      <a:noFill/>
                    </a:lnT>
                    <a:lnB>
                      <a:noFill/>
                    </a:lnB>
                    <a:solidFill>
                      <a:schemeClr val="accent3">
                        <a:lumMod val="20000"/>
                        <a:lumOff val="80000"/>
                      </a:schemeClr>
                    </a:solidFill>
                  </a:tcPr>
                </a:tc>
                <a:tc>
                  <a:txBody>
                    <a:bodyPr/>
                    <a:lstStyle/>
                    <a:p>
                      <a:pPr algn="r" fontAlgn="ctr"/>
                      <a:r>
                        <a:rPr lang="fr-FR" sz="1000" b="0" i="0" u="none" strike="noStrike" dirty="0">
                          <a:solidFill>
                            <a:srgbClr val="000000"/>
                          </a:solidFill>
                          <a:effectLst/>
                          <a:latin typeface="Garamond" panose="02020404030301010803" pitchFamily="18" charset="0"/>
                        </a:rPr>
                        <a:t>44</a:t>
                      </a:r>
                    </a:p>
                  </a:txBody>
                  <a:tcPr marL="9792" marR="9792" marT="9792" marB="0" anchor="ctr">
                    <a:lnL>
                      <a:noFill/>
                    </a:lnL>
                    <a:lnR>
                      <a:noFill/>
                    </a:lnR>
                    <a:lnT>
                      <a:noFill/>
                    </a:lnT>
                    <a:lnB>
                      <a:noFill/>
                    </a:lnB>
                    <a:solidFill>
                      <a:schemeClr val="accent3">
                        <a:lumMod val="20000"/>
                        <a:lumOff val="80000"/>
                      </a:schemeClr>
                    </a:solidFill>
                  </a:tcPr>
                </a:tc>
                <a:extLst>
                  <a:ext uri="{0D108BD9-81ED-4DB2-BD59-A6C34878D82A}">
                    <a16:rowId xmlns:a16="http://schemas.microsoft.com/office/drawing/2014/main" val="3740379298"/>
                  </a:ext>
                </a:extLst>
              </a:tr>
              <a:tr h="184471">
                <a:tc>
                  <a:txBody>
                    <a:bodyPr/>
                    <a:lstStyle/>
                    <a:p>
                      <a:pPr algn="ctr" fontAlgn="ctr"/>
                      <a:r>
                        <a:rPr lang="fr-FR" sz="900" b="1" i="1" u="none" strike="noStrike" dirty="0">
                          <a:solidFill>
                            <a:srgbClr val="212121"/>
                          </a:solidFill>
                          <a:effectLst/>
                          <a:latin typeface="Garamond" panose="02020404030301010803" pitchFamily="18" charset="0"/>
                        </a:rPr>
                        <a:t>C. </a:t>
                      </a:r>
                      <a:r>
                        <a:rPr lang="fr-FR" sz="900" b="1" i="1" u="none" strike="noStrike" dirty="0" err="1">
                          <a:solidFill>
                            <a:srgbClr val="212121"/>
                          </a:solidFill>
                          <a:effectLst/>
                          <a:latin typeface="Garamond" panose="02020404030301010803" pitchFamily="18" charset="0"/>
                        </a:rPr>
                        <a:t>ubiquitum</a:t>
                      </a:r>
                      <a:endParaRPr lang="fr-FR" sz="900" b="1" i="1" u="none" strike="noStrike" dirty="0">
                        <a:solidFill>
                          <a:srgbClr val="212121"/>
                        </a:solidFill>
                        <a:effectLst/>
                        <a:latin typeface="Garamond" panose="02020404030301010803" pitchFamily="18" charset="0"/>
                      </a:endParaRPr>
                    </a:p>
                  </a:txBody>
                  <a:tcPr marL="9792" marR="9792" marT="9792" marB="0" anchor="ctr">
                    <a:lnL>
                      <a:noFill/>
                    </a:lnL>
                    <a:lnR>
                      <a:noFill/>
                    </a:lnR>
                    <a:lnT>
                      <a:noFill/>
                    </a:lnT>
                    <a:lnB>
                      <a:noFill/>
                    </a:lnB>
                    <a:solidFill>
                      <a:srgbClr val="FFFFFF"/>
                    </a:solidFill>
                  </a:tcPr>
                </a:tc>
                <a:tc>
                  <a:txBody>
                    <a:bodyPr/>
                    <a:lstStyle/>
                    <a:p>
                      <a:pPr algn="r" fontAlgn="ctr"/>
                      <a:r>
                        <a:rPr lang="fr-FR" sz="1000" b="0" i="0" u="none" strike="noStrike" dirty="0">
                          <a:solidFill>
                            <a:srgbClr val="000000"/>
                          </a:solidFill>
                          <a:effectLst/>
                          <a:latin typeface="Garamond" panose="02020404030301010803" pitchFamily="18" charset="0"/>
                        </a:rPr>
                        <a:t>39</a:t>
                      </a:r>
                    </a:p>
                  </a:txBody>
                  <a:tcPr marL="9792" marR="9792" marT="9792" marB="0" anchor="ctr">
                    <a:lnL>
                      <a:noFill/>
                    </a:lnL>
                    <a:lnR>
                      <a:noFill/>
                    </a:lnR>
                    <a:lnT>
                      <a:noFill/>
                    </a:lnT>
                    <a:lnB>
                      <a:noFill/>
                    </a:lnB>
                    <a:solidFill>
                      <a:srgbClr val="FFFFFF"/>
                    </a:solidFill>
                  </a:tcPr>
                </a:tc>
                <a:extLst>
                  <a:ext uri="{0D108BD9-81ED-4DB2-BD59-A6C34878D82A}">
                    <a16:rowId xmlns:a16="http://schemas.microsoft.com/office/drawing/2014/main" val="3146018340"/>
                  </a:ext>
                </a:extLst>
              </a:tr>
              <a:tr h="184471">
                <a:tc>
                  <a:txBody>
                    <a:bodyPr/>
                    <a:lstStyle/>
                    <a:p>
                      <a:pPr algn="ctr" fontAlgn="ctr"/>
                      <a:r>
                        <a:rPr lang="fr-FR" sz="900" b="1" i="1" u="none" strike="noStrike" dirty="0">
                          <a:solidFill>
                            <a:srgbClr val="212121"/>
                          </a:solidFill>
                          <a:effectLst/>
                          <a:latin typeface="Garamond" panose="02020404030301010803" pitchFamily="18" charset="0"/>
                        </a:rPr>
                        <a:t>C. canis</a:t>
                      </a:r>
                    </a:p>
                  </a:txBody>
                  <a:tcPr marL="9792" marR="9792" marT="9792" marB="0" anchor="ctr">
                    <a:lnL>
                      <a:noFill/>
                    </a:lnL>
                    <a:lnR>
                      <a:noFill/>
                    </a:lnR>
                    <a:lnT>
                      <a:noFill/>
                    </a:lnT>
                    <a:lnB>
                      <a:noFill/>
                    </a:lnB>
                    <a:solidFill>
                      <a:schemeClr val="accent3">
                        <a:lumMod val="20000"/>
                        <a:lumOff val="80000"/>
                      </a:schemeClr>
                    </a:solidFill>
                  </a:tcPr>
                </a:tc>
                <a:tc>
                  <a:txBody>
                    <a:bodyPr/>
                    <a:lstStyle/>
                    <a:p>
                      <a:pPr algn="r" fontAlgn="ctr"/>
                      <a:r>
                        <a:rPr lang="fr-FR" sz="1000" b="0" i="0" u="none" strike="noStrike" dirty="0">
                          <a:solidFill>
                            <a:srgbClr val="000000"/>
                          </a:solidFill>
                          <a:effectLst/>
                          <a:latin typeface="Garamond" panose="02020404030301010803" pitchFamily="18" charset="0"/>
                        </a:rPr>
                        <a:t>31</a:t>
                      </a:r>
                    </a:p>
                  </a:txBody>
                  <a:tcPr marL="9792" marR="9792" marT="9792" marB="0" anchor="ctr">
                    <a:lnL>
                      <a:noFill/>
                    </a:lnL>
                    <a:lnR>
                      <a:noFill/>
                    </a:lnR>
                    <a:lnT>
                      <a:noFill/>
                    </a:lnT>
                    <a:lnB>
                      <a:noFill/>
                    </a:lnB>
                    <a:solidFill>
                      <a:schemeClr val="accent3">
                        <a:lumMod val="20000"/>
                        <a:lumOff val="80000"/>
                      </a:schemeClr>
                    </a:solidFill>
                  </a:tcPr>
                </a:tc>
                <a:extLst>
                  <a:ext uri="{0D108BD9-81ED-4DB2-BD59-A6C34878D82A}">
                    <a16:rowId xmlns:a16="http://schemas.microsoft.com/office/drawing/2014/main" val="818042843"/>
                  </a:ext>
                </a:extLst>
              </a:tr>
              <a:tr h="184471">
                <a:tc>
                  <a:txBody>
                    <a:bodyPr/>
                    <a:lstStyle/>
                    <a:p>
                      <a:pPr algn="ctr" fontAlgn="ctr"/>
                      <a:r>
                        <a:rPr lang="fr-FR" sz="900" b="1" i="1" u="none" strike="noStrike" dirty="0">
                          <a:solidFill>
                            <a:srgbClr val="212121"/>
                          </a:solidFill>
                          <a:effectLst/>
                          <a:latin typeface="Garamond" panose="02020404030301010803" pitchFamily="18" charset="0"/>
                        </a:rPr>
                        <a:t>C. </a:t>
                      </a:r>
                      <a:r>
                        <a:rPr lang="fr-FR" sz="900" b="1" i="1" u="none" strike="noStrike" dirty="0" err="1">
                          <a:solidFill>
                            <a:srgbClr val="212121"/>
                          </a:solidFill>
                          <a:effectLst/>
                          <a:latin typeface="Garamond" panose="02020404030301010803" pitchFamily="18" charset="0"/>
                        </a:rPr>
                        <a:t>erinacei</a:t>
                      </a:r>
                      <a:endParaRPr lang="fr-FR" sz="900" b="1" i="1" u="none" strike="noStrike" dirty="0">
                        <a:solidFill>
                          <a:srgbClr val="212121"/>
                        </a:solidFill>
                        <a:effectLst/>
                        <a:latin typeface="Garamond" panose="02020404030301010803" pitchFamily="18" charset="0"/>
                      </a:endParaRPr>
                    </a:p>
                  </a:txBody>
                  <a:tcPr marL="9792" marR="9792" marT="9792" marB="0" anchor="ctr">
                    <a:lnL>
                      <a:noFill/>
                    </a:lnL>
                    <a:lnR>
                      <a:noFill/>
                    </a:lnR>
                    <a:lnT>
                      <a:noFill/>
                    </a:lnT>
                    <a:lnB>
                      <a:noFill/>
                    </a:lnB>
                    <a:solidFill>
                      <a:srgbClr val="FFFFFF"/>
                    </a:solidFill>
                  </a:tcPr>
                </a:tc>
                <a:tc>
                  <a:txBody>
                    <a:bodyPr/>
                    <a:lstStyle/>
                    <a:p>
                      <a:pPr algn="r" fontAlgn="ctr"/>
                      <a:r>
                        <a:rPr lang="fr-FR" sz="1000" b="0" i="0" u="none" strike="noStrike" dirty="0">
                          <a:solidFill>
                            <a:srgbClr val="000000"/>
                          </a:solidFill>
                          <a:effectLst/>
                          <a:latin typeface="Garamond" panose="02020404030301010803" pitchFamily="18" charset="0"/>
                        </a:rPr>
                        <a:t>6</a:t>
                      </a:r>
                    </a:p>
                  </a:txBody>
                  <a:tcPr marL="9792" marR="9792" marT="9792" marB="0" anchor="ctr">
                    <a:lnL>
                      <a:noFill/>
                    </a:lnL>
                    <a:lnR>
                      <a:noFill/>
                    </a:lnR>
                    <a:lnT>
                      <a:noFill/>
                    </a:lnT>
                    <a:lnB>
                      <a:noFill/>
                    </a:lnB>
                    <a:solidFill>
                      <a:srgbClr val="FFFFFF"/>
                    </a:solidFill>
                  </a:tcPr>
                </a:tc>
                <a:extLst>
                  <a:ext uri="{0D108BD9-81ED-4DB2-BD59-A6C34878D82A}">
                    <a16:rowId xmlns:a16="http://schemas.microsoft.com/office/drawing/2014/main" val="422867147"/>
                  </a:ext>
                </a:extLst>
              </a:tr>
              <a:tr h="184471">
                <a:tc>
                  <a:txBody>
                    <a:bodyPr/>
                    <a:lstStyle/>
                    <a:p>
                      <a:pPr algn="ctr" fontAlgn="ctr"/>
                      <a:r>
                        <a:rPr lang="fr-FR" sz="900" b="1" i="1" u="none" strike="noStrike" dirty="0">
                          <a:solidFill>
                            <a:srgbClr val="212121"/>
                          </a:solidFill>
                          <a:effectLst/>
                          <a:latin typeface="Garamond" panose="02020404030301010803" pitchFamily="18" charset="0"/>
                        </a:rPr>
                        <a:t>C. </a:t>
                      </a:r>
                      <a:r>
                        <a:rPr lang="fr-FR" sz="900" b="1" i="1" u="none" strike="noStrike" dirty="0" err="1">
                          <a:solidFill>
                            <a:srgbClr val="212121"/>
                          </a:solidFill>
                          <a:effectLst/>
                          <a:latin typeface="Garamond" panose="02020404030301010803" pitchFamily="18" charset="0"/>
                        </a:rPr>
                        <a:t>cuniculus</a:t>
                      </a:r>
                      <a:endParaRPr lang="fr-FR" sz="900" b="1" i="1" u="none" strike="noStrike" dirty="0">
                        <a:solidFill>
                          <a:srgbClr val="212121"/>
                        </a:solidFill>
                        <a:effectLst/>
                        <a:latin typeface="Garamond" panose="02020404030301010803" pitchFamily="18" charset="0"/>
                      </a:endParaRPr>
                    </a:p>
                  </a:txBody>
                  <a:tcPr marL="9792" marR="9792" marT="9792" marB="0" anchor="ctr">
                    <a:lnL>
                      <a:noFill/>
                    </a:lnL>
                    <a:lnR>
                      <a:noFill/>
                    </a:lnR>
                    <a:lnT>
                      <a:noFill/>
                    </a:lnT>
                    <a:lnB>
                      <a:noFill/>
                    </a:lnB>
                    <a:solidFill>
                      <a:schemeClr val="accent3">
                        <a:lumMod val="20000"/>
                        <a:lumOff val="80000"/>
                      </a:schemeClr>
                    </a:solidFill>
                  </a:tcPr>
                </a:tc>
                <a:tc>
                  <a:txBody>
                    <a:bodyPr/>
                    <a:lstStyle/>
                    <a:p>
                      <a:pPr algn="r" fontAlgn="ctr"/>
                      <a:r>
                        <a:rPr lang="fr-FR" sz="1000" b="0" i="0" u="none" strike="noStrike" dirty="0">
                          <a:solidFill>
                            <a:srgbClr val="000000"/>
                          </a:solidFill>
                          <a:effectLst/>
                          <a:latin typeface="Garamond" panose="02020404030301010803" pitchFamily="18" charset="0"/>
                        </a:rPr>
                        <a:t>7</a:t>
                      </a:r>
                    </a:p>
                  </a:txBody>
                  <a:tcPr marL="9792" marR="9792" marT="9792" marB="0" anchor="ctr">
                    <a:lnL>
                      <a:noFill/>
                    </a:lnL>
                    <a:lnR>
                      <a:noFill/>
                    </a:lnR>
                    <a:lnT>
                      <a:noFill/>
                    </a:lnT>
                    <a:lnB>
                      <a:noFill/>
                    </a:lnB>
                    <a:solidFill>
                      <a:schemeClr val="accent3">
                        <a:lumMod val="20000"/>
                        <a:lumOff val="80000"/>
                      </a:schemeClr>
                    </a:solidFill>
                  </a:tcPr>
                </a:tc>
                <a:extLst>
                  <a:ext uri="{0D108BD9-81ED-4DB2-BD59-A6C34878D82A}">
                    <a16:rowId xmlns:a16="http://schemas.microsoft.com/office/drawing/2014/main" val="984735972"/>
                  </a:ext>
                </a:extLst>
              </a:tr>
              <a:tr h="184471">
                <a:tc>
                  <a:txBody>
                    <a:bodyPr/>
                    <a:lstStyle/>
                    <a:p>
                      <a:pPr algn="ctr" fontAlgn="ctr"/>
                      <a:r>
                        <a:rPr lang="fr-FR" sz="900" b="1" i="1" u="none" strike="noStrike" dirty="0">
                          <a:solidFill>
                            <a:srgbClr val="212121"/>
                          </a:solidFill>
                          <a:effectLst/>
                          <a:latin typeface="Garamond" panose="02020404030301010803" pitchFamily="18" charset="0"/>
                        </a:rPr>
                        <a:t>C. </a:t>
                      </a:r>
                      <a:r>
                        <a:rPr lang="fr-FR" sz="900" b="1" i="1" u="none" strike="noStrike" dirty="0" err="1">
                          <a:solidFill>
                            <a:srgbClr val="212121"/>
                          </a:solidFill>
                          <a:effectLst/>
                          <a:latin typeface="Garamond" panose="02020404030301010803" pitchFamily="18" charset="0"/>
                        </a:rPr>
                        <a:t>parvum</a:t>
                      </a:r>
                      <a:r>
                        <a:rPr lang="fr-FR" sz="900" b="1" i="1" u="none" strike="noStrike" dirty="0">
                          <a:solidFill>
                            <a:srgbClr val="212121"/>
                          </a:solidFill>
                          <a:effectLst/>
                          <a:latin typeface="Garamond" panose="02020404030301010803" pitchFamily="18" charset="0"/>
                        </a:rPr>
                        <a:t> </a:t>
                      </a:r>
                      <a:r>
                        <a:rPr lang="fr-FR" sz="900" b="1" i="1" u="none" strike="noStrike" dirty="0" err="1">
                          <a:solidFill>
                            <a:srgbClr val="212121"/>
                          </a:solidFill>
                          <a:effectLst/>
                          <a:latin typeface="Garamond" panose="02020404030301010803" pitchFamily="18" charset="0"/>
                        </a:rPr>
                        <a:t>hedgehog</a:t>
                      </a:r>
                      <a:endParaRPr lang="fr-FR" sz="900" b="1" i="1" u="none" strike="noStrike" dirty="0">
                        <a:solidFill>
                          <a:srgbClr val="212121"/>
                        </a:solidFill>
                        <a:effectLst/>
                        <a:latin typeface="Garamond" panose="02020404030301010803" pitchFamily="18" charset="0"/>
                      </a:endParaRPr>
                    </a:p>
                  </a:txBody>
                  <a:tcPr marL="9792" marR="9792" marT="9792" marB="0" anchor="ctr">
                    <a:lnL>
                      <a:noFill/>
                    </a:lnL>
                    <a:lnR>
                      <a:noFill/>
                    </a:lnR>
                    <a:lnT>
                      <a:noFill/>
                    </a:lnT>
                    <a:lnB>
                      <a:noFill/>
                    </a:lnB>
                    <a:solidFill>
                      <a:srgbClr val="FFFFFF"/>
                    </a:solidFill>
                  </a:tcPr>
                </a:tc>
                <a:tc>
                  <a:txBody>
                    <a:bodyPr/>
                    <a:lstStyle/>
                    <a:p>
                      <a:pPr algn="r" fontAlgn="ctr"/>
                      <a:r>
                        <a:rPr lang="fr-FR" sz="1000" b="0" i="0" u="none" strike="noStrike" dirty="0">
                          <a:solidFill>
                            <a:srgbClr val="000000"/>
                          </a:solidFill>
                          <a:effectLst/>
                          <a:latin typeface="Garamond" panose="02020404030301010803" pitchFamily="18" charset="0"/>
                        </a:rPr>
                        <a:t>1</a:t>
                      </a:r>
                    </a:p>
                  </a:txBody>
                  <a:tcPr marL="9792" marR="9792" marT="9792" marB="0" anchor="ctr">
                    <a:lnL>
                      <a:noFill/>
                    </a:lnL>
                    <a:lnR>
                      <a:noFill/>
                    </a:lnR>
                    <a:lnT>
                      <a:noFill/>
                    </a:lnT>
                    <a:lnB>
                      <a:noFill/>
                    </a:lnB>
                    <a:solidFill>
                      <a:srgbClr val="FFFFFF"/>
                    </a:solidFill>
                  </a:tcPr>
                </a:tc>
                <a:extLst>
                  <a:ext uri="{0D108BD9-81ED-4DB2-BD59-A6C34878D82A}">
                    <a16:rowId xmlns:a16="http://schemas.microsoft.com/office/drawing/2014/main" val="458384293"/>
                  </a:ext>
                </a:extLst>
              </a:tr>
              <a:tr h="173159">
                <a:tc>
                  <a:txBody>
                    <a:bodyPr/>
                    <a:lstStyle/>
                    <a:p>
                      <a:pPr algn="ctr" fontAlgn="ctr"/>
                      <a:r>
                        <a:rPr lang="fr-FR" sz="900" b="1" i="1" u="none" strike="noStrike" dirty="0">
                          <a:solidFill>
                            <a:srgbClr val="212121"/>
                          </a:solidFill>
                          <a:effectLst/>
                          <a:latin typeface="Garamond" panose="02020404030301010803" pitchFamily="18" charset="0"/>
                        </a:rPr>
                        <a:t>C. suis</a:t>
                      </a:r>
                    </a:p>
                  </a:txBody>
                  <a:tcPr marL="9792" marR="9792" marT="9792" marB="0" anchor="ctr">
                    <a:lnL>
                      <a:noFill/>
                    </a:lnL>
                    <a:lnR>
                      <a:noFill/>
                    </a:lnR>
                    <a:lnT>
                      <a:noFill/>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ctr"/>
                      <a:r>
                        <a:rPr lang="fr-FR" sz="1000" b="0" i="0" u="none" strike="noStrike" dirty="0">
                          <a:solidFill>
                            <a:srgbClr val="000000"/>
                          </a:solidFill>
                          <a:effectLst/>
                          <a:latin typeface="Garamond" panose="02020404030301010803" pitchFamily="18" charset="0"/>
                        </a:rPr>
                        <a:t>1</a:t>
                      </a:r>
                    </a:p>
                  </a:txBody>
                  <a:tcPr marL="9792" marR="9792" marT="9792" marB="0" anchor="ctr">
                    <a:lnL>
                      <a:noFill/>
                    </a:lnL>
                    <a:lnR>
                      <a:noFill/>
                    </a:lnR>
                    <a:lnT>
                      <a:noFill/>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742669071"/>
                  </a:ext>
                </a:extLst>
              </a:tr>
            </a:tbl>
          </a:graphicData>
        </a:graphic>
      </p:graphicFrame>
      <p:sp>
        <p:nvSpPr>
          <p:cNvPr id="7" name="Rectangle 6">
            <a:extLst>
              <a:ext uri="{FF2B5EF4-FFF2-40B4-BE49-F238E27FC236}">
                <a16:creationId xmlns:a16="http://schemas.microsoft.com/office/drawing/2014/main" id="{45F1F395-F71D-4441-A804-3A92910FCC53}"/>
              </a:ext>
            </a:extLst>
          </p:cNvPr>
          <p:cNvSpPr/>
          <p:nvPr/>
        </p:nvSpPr>
        <p:spPr>
          <a:xfrm>
            <a:off x="702027" y="4122217"/>
            <a:ext cx="3681250" cy="830997"/>
          </a:xfrm>
          <a:prstGeom prst="rect">
            <a:avLst/>
          </a:prstGeom>
        </p:spPr>
        <p:txBody>
          <a:bodyPr wrap="square">
            <a:spAutoFit/>
          </a:bodyPr>
          <a:lstStyle/>
          <a:p>
            <a:pPr algn="just"/>
            <a:r>
              <a:rPr lang="fr-FR" sz="1200" b="1" dirty="0">
                <a:solidFill>
                  <a:schemeClr val="tx1"/>
                </a:solidFill>
                <a:latin typeface="Garamond" panose="02020404030301010803" pitchFamily="18" charset="0"/>
              </a:rPr>
              <a:t>Les espèces de </a:t>
            </a:r>
            <a:r>
              <a:rPr lang="fr-FR" sz="1200" b="1" i="1" dirty="0">
                <a:solidFill>
                  <a:schemeClr val="tx1"/>
                </a:solidFill>
                <a:latin typeface="Garamond" panose="02020404030301010803" pitchFamily="18" charset="0"/>
              </a:rPr>
              <a:t>Cryptosporidium</a:t>
            </a:r>
            <a:r>
              <a:rPr lang="fr-FR" sz="1200" b="1" dirty="0">
                <a:solidFill>
                  <a:schemeClr val="tx1"/>
                </a:solidFill>
                <a:latin typeface="Garamond" panose="02020404030301010803" pitchFamily="18" charset="0"/>
              </a:rPr>
              <a:t> non-</a:t>
            </a:r>
            <a:r>
              <a:rPr lang="fr-FR" sz="1200" b="1" i="1" dirty="0">
                <a:solidFill>
                  <a:schemeClr val="tx1"/>
                </a:solidFill>
                <a:latin typeface="Garamond" panose="02020404030301010803" pitchFamily="18" charset="0"/>
              </a:rPr>
              <a:t>hominis</a:t>
            </a:r>
            <a:r>
              <a:rPr lang="fr-FR" sz="1200" b="1" dirty="0">
                <a:solidFill>
                  <a:schemeClr val="tx1"/>
                </a:solidFill>
                <a:latin typeface="Garamond" panose="02020404030301010803" pitchFamily="18" charset="0"/>
              </a:rPr>
              <a:t> et non-</a:t>
            </a:r>
            <a:r>
              <a:rPr lang="fr-FR" sz="1200" b="1" i="1" dirty="0" err="1">
                <a:solidFill>
                  <a:schemeClr val="tx1"/>
                </a:solidFill>
                <a:latin typeface="Garamond" panose="02020404030301010803" pitchFamily="18" charset="0"/>
              </a:rPr>
              <a:t>parvum</a:t>
            </a:r>
            <a:r>
              <a:rPr lang="fr-FR" sz="1200" b="1" dirty="0">
                <a:solidFill>
                  <a:schemeClr val="tx1"/>
                </a:solidFill>
                <a:latin typeface="Garamond" panose="02020404030301010803" pitchFamily="18" charset="0"/>
              </a:rPr>
              <a:t> peuvent présenter des </a:t>
            </a:r>
            <a:r>
              <a:rPr lang="fr-FR" sz="1200" b="1" dirty="0">
                <a:solidFill>
                  <a:srgbClr val="0070C0"/>
                </a:solidFill>
                <a:latin typeface="Garamond" panose="02020404030301010803" pitchFamily="18" charset="0"/>
              </a:rPr>
              <a:t>caractéristiques épidémiologiques particulières</a:t>
            </a:r>
            <a:r>
              <a:rPr lang="fr-FR" sz="1200" b="1" dirty="0">
                <a:solidFill>
                  <a:schemeClr val="tx1"/>
                </a:solidFill>
                <a:latin typeface="Garamond" panose="02020404030301010803" pitchFamily="18" charset="0"/>
              </a:rPr>
              <a:t> (mode de transmission, pathogénicité …).</a:t>
            </a:r>
          </a:p>
        </p:txBody>
      </p:sp>
      <p:pic>
        <p:nvPicPr>
          <p:cNvPr id="1026" name="Picture 2" descr="Illustration Vectorielle Signe Dinformation Important Vecteurs libres de  droits et plus d'images vectorielles de Logo">
            <a:extLst>
              <a:ext uri="{FF2B5EF4-FFF2-40B4-BE49-F238E27FC236}">
                <a16:creationId xmlns:a16="http://schemas.microsoft.com/office/drawing/2014/main" id="{E9BF873D-50C4-4A8C-BB93-C66DDF31CD3E}"/>
              </a:ext>
            </a:extLst>
          </p:cNvPr>
          <p:cNvPicPr>
            <a:picLocks noChangeAspect="1" noChangeArrowheads="1"/>
          </p:cNvPicPr>
          <p:nvPr/>
        </p:nvPicPr>
        <p:blipFill>
          <a:blip r:embed="rId7" cstate="print">
            <a:duotone>
              <a:schemeClr val="accent5">
                <a:shade val="45000"/>
                <a:satMod val="135000"/>
              </a:schemeClr>
              <a:prstClr val="white"/>
            </a:duotone>
            <a:extLst>
              <a:ext uri="{BEBA8EAE-BF5A-486C-A8C5-ECC9F3942E4B}">
                <a14:imgProps xmlns:a14="http://schemas.microsoft.com/office/drawing/2010/main">
                  <a14:imgLayer r:embed="rId8">
                    <a14:imgEffect>
                      <a14:colorTemperature colorTemp="53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58621" y="4250681"/>
            <a:ext cx="622927" cy="622927"/>
          </a:xfrm>
          <a:prstGeom prst="rect">
            <a:avLst/>
          </a:prstGeom>
          <a:noFill/>
          <a:extLst>
            <a:ext uri="{909E8E84-426E-40DD-AFC4-6F175D3DCCD1}">
              <a14:hiddenFill xmlns:a14="http://schemas.microsoft.com/office/drawing/2010/main">
                <a:solidFill>
                  <a:srgbClr val="FFFFFF"/>
                </a:solidFill>
              </a14:hiddenFill>
            </a:ext>
          </a:extLst>
        </p:spPr>
      </p:pic>
      <p:sp>
        <p:nvSpPr>
          <p:cNvPr id="20" name="ZoneTexte 12">
            <a:extLst>
              <a:ext uri="{FF2B5EF4-FFF2-40B4-BE49-F238E27FC236}">
                <a16:creationId xmlns:a16="http://schemas.microsoft.com/office/drawing/2014/main" id="{A6C7E2E6-A9B9-4227-8B77-4FD86E770908}"/>
              </a:ext>
            </a:extLst>
          </p:cNvPr>
          <p:cNvSpPr txBox="1"/>
          <p:nvPr/>
        </p:nvSpPr>
        <p:spPr>
          <a:xfrm>
            <a:off x="176615" y="5033096"/>
            <a:ext cx="4633546" cy="305616"/>
          </a:xfrm>
          <a:prstGeom prst="flowChartAlternateProcess">
            <a:avLst/>
          </a:prstGeom>
          <a:solidFill>
            <a:srgbClr val="002060"/>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lgn="ctr">
              <a:lnSpc>
                <a:spcPts val="1500"/>
              </a:lnSpc>
              <a:defRPr sz="1600" b="1">
                <a:solidFill>
                  <a:srgbClr val="C55A11"/>
                </a:solidFill>
                <a:latin typeface="Garamond"/>
                <a:ea typeface="Garamond"/>
                <a:cs typeface="Garamond"/>
                <a:sym typeface="Garamond"/>
              </a:defRPr>
            </a:lvl1pPr>
          </a:lstStyle>
          <a:p>
            <a:r>
              <a:rPr lang="fr-FR" sz="1100" dirty="0">
                <a:solidFill>
                  <a:schemeClr val="bg1"/>
                </a:solidFill>
              </a:rPr>
              <a:t>Pensez à adresser vos positifs au CNR pour obtenir l’identification d’espèce</a:t>
            </a:r>
            <a:endParaRPr sz="1100" dirty="0">
              <a:solidFill>
                <a:schemeClr val="bg1"/>
              </a:solidFill>
            </a:endParaRPr>
          </a:p>
        </p:txBody>
      </p:sp>
      <p:sp>
        <p:nvSpPr>
          <p:cNvPr id="35" name="Rectangle">
            <a:extLst>
              <a:ext uri="{FF2B5EF4-FFF2-40B4-BE49-F238E27FC236}">
                <a16:creationId xmlns:a16="http://schemas.microsoft.com/office/drawing/2014/main" id="{CAD5B379-B2A6-4960-BB43-1733029EF525}"/>
              </a:ext>
            </a:extLst>
          </p:cNvPr>
          <p:cNvSpPr/>
          <p:nvPr/>
        </p:nvSpPr>
        <p:spPr>
          <a:xfrm>
            <a:off x="70691" y="5511632"/>
            <a:ext cx="7416000" cy="4377598"/>
          </a:xfrm>
          <a:prstGeom prst="rect">
            <a:avLst/>
          </a:prstGeom>
          <a:ln/>
        </p:spPr>
        <p:style>
          <a:lnRef idx="2">
            <a:schemeClr val="accent6"/>
          </a:lnRef>
          <a:fillRef idx="1">
            <a:schemeClr val="lt1"/>
          </a:fillRef>
          <a:effectRef idx="0">
            <a:schemeClr val="accent6"/>
          </a:effectRef>
          <a:fontRef idx="minor">
            <a:schemeClr val="dk1"/>
          </a:fontRef>
        </p:style>
        <p:txBody>
          <a:bodyPr wrap="square" lIns="45719" tIns="45719" rIns="45719" bIns="45719" numCol="1" anchor="ctr">
            <a:noAutofit/>
          </a:bodyPr>
          <a:lstStyle/>
          <a:p>
            <a:pPr algn="ctr">
              <a:defRPr>
                <a:latin typeface="Garamond"/>
                <a:ea typeface="Garamond"/>
                <a:cs typeface="Garamond"/>
                <a:sym typeface="Garamond"/>
              </a:defRPr>
            </a:pPr>
            <a:endParaRPr dirty="0"/>
          </a:p>
        </p:txBody>
      </p:sp>
      <p:sp>
        <p:nvSpPr>
          <p:cNvPr id="36" name="ZoneTexte 12">
            <a:extLst>
              <a:ext uri="{FF2B5EF4-FFF2-40B4-BE49-F238E27FC236}">
                <a16:creationId xmlns:a16="http://schemas.microsoft.com/office/drawing/2014/main" id="{BDEA8103-D337-473C-92C3-ABF3E0A49448}"/>
              </a:ext>
            </a:extLst>
          </p:cNvPr>
          <p:cNvSpPr txBox="1"/>
          <p:nvPr/>
        </p:nvSpPr>
        <p:spPr>
          <a:xfrm>
            <a:off x="123306" y="5580773"/>
            <a:ext cx="6791969" cy="294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lgn="ctr">
              <a:lnSpc>
                <a:spcPts val="1500"/>
              </a:lnSpc>
              <a:defRPr sz="1600" b="1">
                <a:solidFill>
                  <a:srgbClr val="C55A11"/>
                </a:solidFill>
                <a:latin typeface="Garamond"/>
                <a:ea typeface="Garamond"/>
                <a:cs typeface="Garamond"/>
                <a:sym typeface="Garamond"/>
              </a:defRPr>
            </a:lvl1pPr>
          </a:lstStyle>
          <a:p>
            <a:pPr algn="l"/>
            <a:r>
              <a:rPr lang="fr-FR" dirty="0">
                <a:solidFill>
                  <a:schemeClr val="accent6"/>
                </a:solidFill>
              </a:rPr>
              <a:t>Paille au milieu, direction le petit lieu ?! </a:t>
            </a:r>
            <a:endParaRPr dirty="0">
              <a:solidFill>
                <a:schemeClr val="accent6"/>
              </a:solidFill>
            </a:endParaRPr>
          </a:p>
        </p:txBody>
      </p:sp>
      <p:sp>
        <p:nvSpPr>
          <p:cNvPr id="16" name="Rectangle 15">
            <a:extLst>
              <a:ext uri="{FF2B5EF4-FFF2-40B4-BE49-F238E27FC236}">
                <a16:creationId xmlns:a16="http://schemas.microsoft.com/office/drawing/2014/main" id="{8787E8AA-23F4-4E31-AB55-F2FA8B16F399}"/>
              </a:ext>
            </a:extLst>
          </p:cNvPr>
          <p:cNvSpPr/>
          <p:nvPr/>
        </p:nvSpPr>
        <p:spPr>
          <a:xfrm>
            <a:off x="144501" y="8469951"/>
            <a:ext cx="3286534" cy="1152000"/>
          </a:xfrm>
          <a:prstGeom prst="rect">
            <a:avLst/>
          </a:prstGeom>
          <a:solidFill>
            <a:schemeClr val="accent6">
              <a:lumMod val="20000"/>
              <a:lumOff val="8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37" name="ZoneTexte 13">
            <a:extLst>
              <a:ext uri="{FF2B5EF4-FFF2-40B4-BE49-F238E27FC236}">
                <a16:creationId xmlns:a16="http://schemas.microsoft.com/office/drawing/2014/main" id="{75290167-6342-4DB3-AE46-954DF2022870}"/>
              </a:ext>
            </a:extLst>
          </p:cNvPr>
          <p:cNvSpPr txBox="1"/>
          <p:nvPr/>
        </p:nvSpPr>
        <p:spPr>
          <a:xfrm>
            <a:off x="144501" y="5860816"/>
            <a:ext cx="3302986" cy="37856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just">
              <a:defRPr sz="1200">
                <a:latin typeface="Garamond"/>
                <a:ea typeface="Garamond"/>
                <a:cs typeface="Garamond"/>
                <a:sym typeface="Garamond"/>
              </a:defRPr>
            </a:pPr>
            <a:r>
              <a:rPr lang="fr-FR" sz="1200" b="1" dirty="0">
                <a:latin typeface="Garamond" panose="02020404030301010803" pitchFamily="18" charset="0"/>
                <a:cs typeface="Arial" panose="020B0604020202020204" pitchFamily="34" charset="0"/>
              </a:rPr>
              <a:t>36 cas de cryptosporidioses </a:t>
            </a:r>
            <a:r>
              <a:rPr lang="fr-FR" sz="1200" dirty="0">
                <a:latin typeface="Garamond" panose="02020404030301010803" pitchFamily="18" charset="0"/>
                <a:cs typeface="Arial" panose="020B0604020202020204" pitchFamily="34" charset="0"/>
              </a:rPr>
              <a:t>à </a:t>
            </a:r>
            <a:r>
              <a:rPr lang="fr-FR" sz="1200" i="1" dirty="0" err="1">
                <a:latin typeface="Garamond" panose="02020404030301010803" pitchFamily="18" charset="0"/>
                <a:cs typeface="Arial" panose="020B0604020202020204" pitchFamily="34" charset="0"/>
              </a:rPr>
              <a:t>Cryptosporidium</a:t>
            </a:r>
            <a:r>
              <a:rPr lang="fr-FR" sz="1200" i="1" dirty="0">
                <a:latin typeface="Garamond" panose="02020404030301010803" pitchFamily="18" charset="0"/>
                <a:cs typeface="Arial" panose="020B0604020202020204" pitchFamily="34" charset="0"/>
              </a:rPr>
              <a:t> parvum </a:t>
            </a:r>
            <a:r>
              <a:rPr lang="fr-FR" sz="1200" b="1" dirty="0">
                <a:latin typeface="Garamond" panose="02020404030301010803" pitchFamily="18" charset="0"/>
                <a:cs typeface="Arial" panose="020B0604020202020204" pitchFamily="34" charset="0"/>
              </a:rPr>
              <a:t>IIdA24G1</a:t>
            </a:r>
            <a:r>
              <a:rPr lang="fr-FR" sz="1200" dirty="0">
                <a:latin typeface="Garamond" panose="02020404030301010803" pitchFamily="18" charset="0"/>
                <a:cs typeface="Arial" panose="020B0604020202020204" pitchFamily="34" charset="0"/>
              </a:rPr>
              <a:t> de profil </a:t>
            </a:r>
            <a:r>
              <a:rPr lang="fr-FR" sz="1200" b="1" dirty="0">
                <a:latin typeface="Garamond" panose="02020404030301010803" pitchFamily="18" charset="0"/>
                <a:cs typeface="Arial" panose="020B0604020202020204" pitchFamily="34" charset="0"/>
              </a:rPr>
              <a:t>MLVA 5-13-3-12-18-14-23</a:t>
            </a:r>
            <a:r>
              <a:rPr lang="fr-FR" sz="1200" dirty="0">
                <a:latin typeface="Garamond" panose="02020404030301010803" pitchFamily="18" charset="0"/>
                <a:cs typeface="Arial" panose="020B0604020202020204" pitchFamily="34" charset="0"/>
              </a:rPr>
              <a:t> ont été détectés en France entre le </a:t>
            </a:r>
            <a:r>
              <a:rPr lang="fr-FR" sz="1200" b="1" dirty="0">
                <a:latin typeface="Garamond" panose="02020404030301010803" pitchFamily="18" charset="0"/>
                <a:cs typeface="Arial" panose="020B0604020202020204" pitchFamily="34" charset="0"/>
              </a:rPr>
              <a:t>12 avril </a:t>
            </a:r>
            <a:r>
              <a:rPr lang="fr-FR" sz="1200" dirty="0">
                <a:latin typeface="Garamond" panose="02020404030301010803" pitchFamily="18" charset="0"/>
                <a:cs typeface="Arial" panose="020B0604020202020204" pitchFamily="34" charset="0"/>
              </a:rPr>
              <a:t>et le </a:t>
            </a:r>
            <a:r>
              <a:rPr lang="fr-FR" sz="1200" b="1" dirty="0">
                <a:latin typeface="Garamond" panose="02020404030301010803" pitchFamily="18" charset="0"/>
                <a:cs typeface="Arial" panose="020B0604020202020204" pitchFamily="34" charset="0"/>
              </a:rPr>
              <a:t>16 mai 2025 </a:t>
            </a:r>
            <a:r>
              <a:rPr lang="fr-FR" sz="1200" dirty="0">
                <a:latin typeface="Garamond" panose="02020404030301010803" pitchFamily="18" charset="0"/>
                <a:cs typeface="Arial" panose="020B0604020202020204" pitchFamily="34" charset="0"/>
              </a:rPr>
              <a:t>(</a:t>
            </a:r>
            <a:r>
              <a:rPr lang="fr-FR" sz="1200" b="1" dirty="0">
                <a:solidFill>
                  <a:schemeClr val="accent6"/>
                </a:solidFill>
                <a:latin typeface="Garamond" panose="02020404030301010803" pitchFamily="18" charset="0"/>
                <a:cs typeface="Arial" panose="020B0604020202020204" pitchFamily="34" charset="0"/>
              </a:rPr>
              <a:t>Fig. 1</a:t>
            </a:r>
            <a:r>
              <a:rPr lang="fr-FR" sz="1200" dirty="0">
                <a:latin typeface="Garamond" panose="02020404030301010803" pitchFamily="18" charset="0"/>
                <a:cs typeface="Arial" panose="020B0604020202020204" pitchFamily="34" charset="0"/>
              </a:rPr>
              <a:t>). Ce profil n’avait </a:t>
            </a:r>
            <a:r>
              <a:rPr lang="fr-FR" sz="1200" b="1" dirty="0">
                <a:latin typeface="Garamond" panose="02020404030301010803" pitchFamily="18" charset="0"/>
                <a:cs typeface="Arial" panose="020B0604020202020204" pitchFamily="34" charset="0"/>
              </a:rPr>
              <a:t>jamais été détecté auparavant </a:t>
            </a:r>
            <a:r>
              <a:rPr lang="fr-FR" sz="1200" dirty="0">
                <a:latin typeface="Garamond" panose="02020404030301010803" pitchFamily="18" charset="0"/>
                <a:cs typeface="Arial" panose="020B0604020202020204" pitchFamily="34" charset="0"/>
              </a:rPr>
              <a:t>parmi les souches reçues au CNR. </a:t>
            </a:r>
          </a:p>
          <a:p>
            <a:pPr algn="just">
              <a:defRPr sz="1200">
                <a:latin typeface="Garamond"/>
                <a:ea typeface="Garamond"/>
                <a:cs typeface="Garamond"/>
                <a:sym typeface="Garamond"/>
              </a:defRPr>
            </a:pPr>
            <a:r>
              <a:rPr lang="fr-FR" sz="1200" dirty="0">
                <a:latin typeface="Garamond" panose="02020404030301010803" pitchFamily="18" charset="0"/>
                <a:cs typeface="Arial" panose="020B0604020202020204" pitchFamily="34" charset="0"/>
              </a:rPr>
              <a:t>Les cas sont répartis dans plusieurs départements du Nord de la France et proviennent </a:t>
            </a:r>
            <a:r>
              <a:rPr lang="fr-FR" sz="1200" b="1" dirty="0">
                <a:latin typeface="Garamond" panose="02020404030301010803" pitchFamily="18" charset="0"/>
                <a:cs typeface="Arial" panose="020B0604020202020204" pitchFamily="34" charset="0"/>
              </a:rPr>
              <a:t>majoritairement de la région Parisienne</a:t>
            </a:r>
            <a:r>
              <a:rPr lang="fr-FR" sz="1200" dirty="0">
                <a:latin typeface="Garamond" panose="02020404030301010803" pitchFamily="18" charset="0"/>
                <a:cs typeface="Arial" panose="020B0604020202020204" pitchFamily="34" charset="0"/>
              </a:rPr>
              <a:t>. </a:t>
            </a:r>
          </a:p>
          <a:p>
            <a:pPr algn="just">
              <a:defRPr sz="1200">
                <a:latin typeface="Garamond"/>
                <a:ea typeface="Garamond"/>
                <a:cs typeface="Garamond"/>
                <a:sym typeface="Garamond"/>
              </a:defRPr>
            </a:pPr>
            <a:r>
              <a:rPr lang="fr-FR" sz="1200" dirty="0">
                <a:latin typeface="Garamond" panose="02020404030301010803" pitchFamily="18" charset="0"/>
                <a:cs typeface="Arial" panose="020B0604020202020204" pitchFamily="34" charset="0"/>
                <a:sym typeface="Garamond"/>
              </a:rPr>
              <a:t>Le sous-type </a:t>
            </a:r>
            <a:r>
              <a:rPr lang="fr-FR" sz="1200" b="1" dirty="0">
                <a:latin typeface="Garamond" panose="02020404030301010803" pitchFamily="18" charset="0"/>
                <a:cs typeface="Arial" panose="020B0604020202020204" pitchFamily="34" charset="0"/>
                <a:sym typeface="Garamond"/>
              </a:rPr>
              <a:t>IIdA24G1</a:t>
            </a:r>
            <a:r>
              <a:rPr lang="fr-FR" sz="1200" dirty="0">
                <a:latin typeface="Garamond" panose="02020404030301010803" pitchFamily="18" charset="0"/>
                <a:cs typeface="Arial" panose="020B0604020202020204" pitchFamily="34" charset="0"/>
                <a:sym typeface="Garamond"/>
              </a:rPr>
              <a:t> est </a:t>
            </a:r>
            <a:r>
              <a:rPr lang="fr-FR" sz="1200" b="1" dirty="0">
                <a:latin typeface="Garamond" panose="02020404030301010803" pitchFamily="18" charset="0"/>
                <a:cs typeface="Arial" panose="020B0604020202020204" pitchFamily="34" charset="0"/>
                <a:sym typeface="Garamond"/>
              </a:rPr>
              <a:t>rare</a:t>
            </a:r>
            <a:r>
              <a:rPr lang="fr-FR" sz="1200" dirty="0">
                <a:latin typeface="Garamond" panose="02020404030301010803" pitchFamily="18" charset="0"/>
                <a:cs typeface="Arial" panose="020B0604020202020204" pitchFamily="34" charset="0"/>
                <a:sym typeface="Garamond"/>
              </a:rPr>
              <a:t> dans la plupart des pays d’Europe de l’Ouest, y compris en France, où les sous-types de la </a:t>
            </a:r>
            <a:r>
              <a:rPr lang="fr-FR" sz="1200" b="1" dirty="0">
                <a:latin typeface="Garamond" panose="02020404030301010803" pitchFamily="18" charset="0"/>
                <a:cs typeface="Arial" panose="020B0604020202020204" pitchFamily="34" charset="0"/>
                <a:sym typeface="Garamond"/>
              </a:rPr>
              <a:t>famille </a:t>
            </a:r>
            <a:r>
              <a:rPr lang="fr-FR" sz="1200" b="1" dirty="0" err="1">
                <a:latin typeface="Garamond" panose="02020404030301010803" pitchFamily="18" charset="0"/>
                <a:cs typeface="Arial" panose="020B0604020202020204" pitchFamily="34" charset="0"/>
                <a:sym typeface="Garamond"/>
              </a:rPr>
              <a:t>IIa</a:t>
            </a:r>
            <a:r>
              <a:rPr lang="fr-FR" sz="1200" dirty="0">
                <a:latin typeface="Garamond" panose="02020404030301010803" pitchFamily="18" charset="0"/>
                <a:cs typeface="Arial" panose="020B0604020202020204" pitchFamily="34" charset="0"/>
                <a:sym typeface="Garamond"/>
              </a:rPr>
              <a:t> (notamment IIaA15G2R1) dominent. La </a:t>
            </a:r>
            <a:r>
              <a:rPr lang="fr-FR" sz="1200" b="1" dirty="0">
                <a:latin typeface="Garamond" panose="02020404030301010803" pitchFamily="18" charset="0"/>
                <a:cs typeface="Arial" panose="020B0604020202020204" pitchFamily="34" charset="0"/>
                <a:sym typeface="Garamond"/>
              </a:rPr>
              <a:t>famille </a:t>
            </a:r>
            <a:r>
              <a:rPr lang="fr-FR" sz="1200" b="1" dirty="0" err="1">
                <a:latin typeface="Garamond" panose="02020404030301010803" pitchFamily="18" charset="0"/>
                <a:cs typeface="Arial" panose="020B0604020202020204" pitchFamily="34" charset="0"/>
                <a:sym typeface="Garamond"/>
              </a:rPr>
              <a:t>IId</a:t>
            </a:r>
            <a:r>
              <a:rPr lang="fr-FR" sz="1200" b="1" dirty="0">
                <a:latin typeface="Garamond" panose="02020404030301010803" pitchFamily="18" charset="0"/>
                <a:cs typeface="Arial" panose="020B0604020202020204" pitchFamily="34" charset="0"/>
                <a:sym typeface="Garamond"/>
              </a:rPr>
              <a:t> </a:t>
            </a:r>
            <a:r>
              <a:rPr lang="fr-FR" sz="1200" dirty="0">
                <a:latin typeface="Garamond" panose="02020404030301010803" pitchFamily="18" charset="0"/>
                <a:cs typeface="Arial" panose="020B0604020202020204" pitchFamily="34" charset="0"/>
                <a:sym typeface="Garamond"/>
              </a:rPr>
              <a:t>est fréquemment retrouvée dans des isolats </a:t>
            </a:r>
            <a:r>
              <a:rPr lang="fr-FR" sz="1200" b="1" dirty="0">
                <a:latin typeface="Garamond" panose="02020404030301010803" pitchFamily="18" charset="0"/>
                <a:cs typeface="Arial" panose="020B0604020202020204" pitchFamily="34" charset="0"/>
                <a:sym typeface="Garamond"/>
              </a:rPr>
              <a:t>d’origine caprine</a:t>
            </a:r>
            <a:r>
              <a:rPr lang="fr-FR" sz="1200" dirty="0">
                <a:latin typeface="Garamond" panose="02020404030301010803" pitchFamily="18" charset="0"/>
                <a:cs typeface="Arial" panose="020B0604020202020204" pitchFamily="34" charset="0"/>
                <a:sym typeface="Garamond"/>
              </a:rPr>
              <a:t>. </a:t>
            </a:r>
          </a:p>
          <a:p>
            <a:pPr algn="just">
              <a:defRPr sz="1200">
                <a:latin typeface="Garamond"/>
                <a:ea typeface="Garamond"/>
                <a:cs typeface="Garamond"/>
                <a:sym typeface="Garamond"/>
              </a:defRPr>
            </a:pPr>
            <a:r>
              <a:rPr lang="fr-FR" sz="1200" dirty="0">
                <a:latin typeface="Garamond" panose="02020404030301010803" pitchFamily="18" charset="0"/>
                <a:cs typeface="Arial" panose="020B0604020202020204" pitchFamily="34" charset="0"/>
                <a:sym typeface="Garamond"/>
              </a:rPr>
              <a:t>L’épidémie est encore en cours d’investigation sous la direction de</a:t>
            </a:r>
            <a:r>
              <a:rPr lang="fr-FR" sz="1200" b="1" dirty="0">
                <a:latin typeface="Garamond" panose="02020404030301010803" pitchFamily="18" charset="0"/>
                <a:cs typeface="Arial" panose="020B0604020202020204" pitchFamily="34" charset="0"/>
                <a:sym typeface="Garamond"/>
              </a:rPr>
              <a:t> Santé Publique France </a:t>
            </a:r>
            <a:r>
              <a:rPr lang="fr-FR" sz="1200" dirty="0">
                <a:latin typeface="Garamond" panose="02020404030301010803" pitchFamily="18" charset="0"/>
                <a:cs typeface="Arial" panose="020B0604020202020204" pitchFamily="34" charset="0"/>
                <a:sym typeface="Garamond"/>
              </a:rPr>
              <a:t>mais les premiers résultats semblent indiquer une contamination probable </a:t>
            </a:r>
            <a:r>
              <a:rPr lang="fr-FR" sz="1200" b="1" dirty="0">
                <a:latin typeface="Garamond" panose="02020404030301010803" pitchFamily="18" charset="0"/>
                <a:cs typeface="Arial" panose="020B0604020202020204" pitchFamily="34" charset="0"/>
                <a:sym typeface="Garamond"/>
              </a:rPr>
              <a:t>par consommation de fromage de chèvre frais non pasteurisé </a:t>
            </a:r>
            <a:r>
              <a:rPr lang="fr-FR" sz="1200" dirty="0">
                <a:latin typeface="Garamond" panose="02020404030301010803" pitchFamily="18" charset="0"/>
                <a:cs typeface="Arial" panose="020B0604020202020204" pitchFamily="34" charset="0"/>
                <a:sym typeface="Garamond"/>
              </a:rPr>
              <a:t>(de type Sainte-Maure). </a:t>
            </a:r>
            <a:endParaRPr lang="fr-FR" sz="1200" dirty="0">
              <a:latin typeface="Garamond" panose="02020404030301010803" pitchFamily="18" charset="0"/>
              <a:cs typeface="Arial" panose="020B0604020202020204" pitchFamily="34" charset="0"/>
            </a:endParaRPr>
          </a:p>
        </p:txBody>
      </p:sp>
      <p:pic>
        <p:nvPicPr>
          <p:cNvPr id="41" name="Image 40">
            <a:extLst>
              <a:ext uri="{FF2B5EF4-FFF2-40B4-BE49-F238E27FC236}">
                <a16:creationId xmlns:a16="http://schemas.microsoft.com/office/drawing/2014/main" id="{F365D422-218A-4D3E-887D-991EDEE3747E}"/>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3111" t="1824"/>
          <a:stretch/>
        </p:blipFill>
        <p:spPr>
          <a:xfrm>
            <a:off x="4441434" y="5581942"/>
            <a:ext cx="1967711" cy="1263690"/>
          </a:xfrm>
          <a:prstGeom prst="rect">
            <a:avLst/>
          </a:prstGeom>
        </p:spPr>
      </p:pic>
      <p:grpSp>
        <p:nvGrpSpPr>
          <p:cNvPr id="15" name="Groupe 14">
            <a:extLst>
              <a:ext uri="{FF2B5EF4-FFF2-40B4-BE49-F238E27FC236}">
                <a16:creationId xmlns:a16="http://schemas.microsoft.com/office/drawing/2014/main" id="{FE21756F-F828-419A-ABAC-4F68CBDF6342}"/>
              </a:ext>
            </a:extLst>
          </p:cNvPr>
          <p:cNvGrpSpPr/>
          <p:nvPr/>
        </p:nvGrpSpPr>
        <p:grpSpPr>
          <a:xfrm>
            <a:off x="3402577" y="6924591"/>
            <a:ext cx="4110194" cy="2844495"/>
            <a:chOff x="3402577" y="6882062"/>
            <a:chExt cx="4110194" cy="2844495"/>
          </a:xfrm>
        </p:grpSpPr>
        <p:graphicFrame>
          <p:nvGraphicFramePr>
            <p:cNvPr id="38" name="Graphique 37">
              <a:extLst>
                <a:ext uri="{FF2B5EF4-FFF2-40B4-BE49-F238E27FC236}">
                  <a16:creationId xmlns:a16="http://schemas.microsoft.com/office/drawing/2014/main" id="{E9AD744A-0E9F-4EBF-BCB5-CCEFDDB6A465}"/>
                </a:ext>
              </a:extLst>
            </p:cNvPr>
            <p:cNvGraphicFramePr>
              <a:graphicFrameLocks/>
            </p:cNvGraphicFramePr>
            <p:nvPr>
              <p:extLst>
                <p:ext uri="{D42A27DB-BD31-4B8C-83A1-F6EECF244321}">
                  <p14:modId xmlns:p14="http://schemas.microsoft.com/office/powerpoint/2010/main" val="978465664"/>
                </p:ext>
              </p:extLst>
            </p:nvPr>
          </p:nvGraphicFramePr>
          <p:xfrm>
            <a:off x="3402577" y="6928388"/>
            <a:ext cx="3988577" cy="2524798"/>
          </p:xfrm>
          <a:graphic>
            <a:graphicData uri="http://schemas.openxmlformats.org/drawingml/2006/chart">
              <c:chart xmlns:c="http://schemas.openxmlformats.org/drawingml/2006/chart" xmlns:r="http://schemas.openxmlformats.org/officeDocument/2006/relationships" r:id="rId10"/>
            </a:graphicData>
          </a:graphic>
        </p:graphicFrame>
        <p:sp>
          <p:nvSpPr>
            <p:cNvPr id="39" name="ZoneTexte 38">
              <a:extLst>
                <a:ext uri="{FF2B5EF4-FFF2-40B4-BE49-F238E27FC236}">
                  <a16:creationId xmlns:a16="http://schemas.microsoft.com/office/drawing/2014/main" id="{888A7B9A-0C80-4947-BE5E-B83E276CDF50}"/>
                </a:ext>
              </a:extLst>
            </p:cNvPr>
            <p:cNvSpPr txBox="1"/>
            <p:nvPr/>
          </p:nvSpPr>
          <p:spPr>
            <a:xfrm>
              <a:off x="3635464" y="9295672"/>
              <a:ext cx="3877307" cy="4308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defTabSz="995506" rtl="0" fontAlgn="auto" latinLnBrk="0" hangingPunct="0">
                <a:lnSpc>
                  <a:spcPct val="100000"/>
                </a:lnSpc>
                <a:spcBef>
                  <a:spcPts val="0"/>
                </a:spcBef>
                <a:spcAft>
                  <a:spcPts val="0"/>
                </a:spcAft>
                <a:buClrTx/>
                <a:buSzTx/>
                <a:buFontTx/>
                <a:buNone/>
                <a:tabLst/>
              </a:pPr>
              <a:r>
                <a:rPr kumimoji="0" lang="fr-FR" sz="1100" b="1" i="0" u="none" strike="noStrike" cap="none" spc="0" normalizeH="0" baseline="0" dirty="0">
                  <a:ln>
                    <a:noFill/>
                  </a:ln>
                  <a:solidFill>
                    <a:schemeClr val="tx1"/>
                  </a:solidFill>
                  <a:effectLst/>
                  <a:uFillTx/>
                  <a:latin typeface="Garamond" panose="02020404030301010803" pitchFamily="18" charset="0"/>
                  <a:sym typeface="Calibri"/>
                </a:rPr>
                <a:t>Figure 1: Courbe épidémique des cas détectés à </a:t>
              </a:r>
              <a:r>
                <a:rPr kumimoji="0" lang="fr-FR" sz="1100" b="1" i="1" u="none" strike="noStrike" cap="none" spc="0" normalizeH="0" baseline="0" dirty="0">
                  <a:ln>
                    <a:noFill/>
                  </a:ln>
                  <a:solidFill>
                    <a:schemeClr val="tx1"/>
                  </a:solidFill>
                  <a:effectLst/>
                  <a:uFillTx/>
                  <a:latin typeface="Garamond" panose="02020404030301010803" pitchFamily="18" charset="0"/>
                  <a:sym typeface="Calibri"/>
                </a:rPr>
                <a:t>C. parvum </a:t>
              </a:r>
              <a:r>
                <a:rPr kumimoji="0" lang="fr-FR" sz="1100" b="1" i="0" u="none" strike="noStrike" cap="none" spc="0" normalizeH="0" baseline="0" dirty="0">
                  <a:ln>
                    <a:noFill/>
                  </a:ln>
                  <a:solidFill>
                    <a:schemeClr val="tx1"/>
                  </a:solidFill>
                  <a:effectLst/>
                  <a:uFillTx/>
                  <a:latin typeface="Garamond" panose="02020404030301010803" pitchFamily="18" charset="0"/>
                  <a:sym typeface="Calibri"/>
                </a:rPr>
                <a:t>IIdA24G1</a:t>
              </a:r>
            </a:p>
          </p:txBody>
        </p:sp>
        <p:sp>
          <p:nvSpPr>
            <p:cNvPr id="40" name="Rectangle 39">
              <a:extLst>
                <a:ext uri="{FF2B5EF4-FFF2-40B4-BE49-F238E27FC236}">
                  <a16:creationId xmlns:a16="http://schemas.microsoft.com/office/drawing/2014/main" id="{396003DE-BE45-40DF-8487-896362747F40}"/>
                </a:ext>
              </a:extLst>
            </p:cNvPr>
            <p:cNvSpPr/>
            <p:nvPr/>
          </p:nvSpPr>
          <p:spPr>
            <a:xfrm>
              <a:off x="3955314" y="8749059"/>
              <a:ext cx="154050" cy="344383"/>
            </a:xfrm>
            <a:prstGeom prst="rect">
              <a:avLst/>
            </a:prstGeom>
            <a:solidFill>
              <a:srgbClr val="FFFFFF"/>
            </a:solidFill>
            <a:ln w="12700" cap="flat">
              <a:solidFill>
                <a:schemeClr val="bg1"/>
              </a:solidFill>
              <a:prstDash val="solid"/>
              <a:miter lim="8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a:p>
          </p:txBody>
        </p:sp>
        <p:sp>
          <p:nvSpPr>
            <p:cNvPr id="13" name="Rectangle : coins arrondis 12">
              <a:extLst>
                <a:ext uri="{FF2B5EF4-FFF2-40B4-BE49-F238E27FC236}">
                  <a16:creationId xmlns:a16="http://schemas.microsoft.com/office/drawing/2014/main" id="{664EF2D3-1FB8-41E6-B8B5-3740338821C5}"/>
                </a:ext>
              </a:extLst>
            </p:cNvPr>
            <p:cNvSpPr/>
            <p:nvPr/>
          </p:nvSpPr>
          <p:spPr>
            <a:xfrm>
              <a:off x="3505727" y="6882062"/>
              <a:ext cx="3906272" cy="2844000"/>
            </a:xfrm>
            <a:prstGeom prst="roundRect">
              <a:avLst>
                <a:gd name="adj" fmla="val 8846"/>
              </a:avLst>
            </a:prstGeom>
            <a:noFill/>
            <a:ln w="12700" cap="flat">
              <a:solidFill>
                <a:schemeClr val="accent6">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14" name="ZoneTexte 13">
              <a:extLst>
                <a:ext uri="{FF2B5EF4-FFF2-40B4-BE49-F238E27FC236}">
                  <a16:creationId xmlns:a16="http://schemas.microsoft.com/office/drawing/2014/main" id="{382E3F4B-C7E2-421F-9330-E578DC26B762}"/>
                </a:ext>
              </a:extLst>
            </p:cNvPr>
            <p:cNvSpPr txBox="1"/>
            <p:nvPr/>
          </p:nvSpPr>
          <p:spPr>
            <a:xfrm>
              <a:off x="4432849" y="9072365"/>
              <a:ext cx="963705" cy="276997"/>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95506" rtl="0" fontAlgn="auto" latinLnBrk="0" hangingPunct="0">
                <a:lnSpc>
                  <a:spcPct val="100000"/>
                </a:lnSpc>
                <a:spcBef>
                  <a:spcPts val="0"/>
                </a:spcBef>
                <a:spcAft>
                  <a:spcPts val="0"/>
                </a:spcAft>
                <a:buClrTx/>
                <a:buSzTx/>
                <a:buFontTx/>
                <a:buNone/>
                <a:tabLst/>
              </a:pPr>
              <a:r>
                <a:rPr kumimoji="0" lang="fr-FR" sz="1200" b="0" i="0" u="none" strike="noStrike" cap="none" spc="0" normalizeH="0" baseline="0" dirty="0">
                  <a:ln>
                    <a:noFill/>
                  </a:ln>
                  <a:solidFill>
                    <a:srgbClr val="000000"/>
                  </a:solidFill>
                  <a:effectLst/>
                  <a:uFillTx/>
                  <a:latin typeface="Garamond" panose="02020404030301010803" pitchFamily="18" charset="0"/>
                  <a:sym typeface="Calibri"/>
                </a:rPr>
                <a:t>AVRIL</a:t>
              </a:r>
            </a:p>
          </p:txBody>
        </p:sp>
        <p:sp>
          <p:nvSpPr>
            <p:cNvPr id="43" name="ZoneTexte 42">
              <a:extLst>
                <a:ext uri="{FF2B5EF4-FFF2-40B4-BE49-F238E27FC236}">
                  <a16:creationId xmlns:a16="http://schemas.microsoft.com/office/drawing/2014/main" id="{342BBCAA-0187-42E4-9074-C9E15CB53B8A}"/>
                </a:ext>
              </a:extLst>
            </p:cNvPr>
            <p:cNvSpPr txBox="1"/>
            <p:nvPr/>
          </p:nvSpPr>
          <p:spPr>
            <a:xfrm>
              <a:off x="6109207" y="9069528"/>
              <a:ext cx="963705" cy="276997"/>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95506" rtl="0" fontAlgn="auto" latinLnBrk="0" hangingPunct="0">
                <a:lnSpc>
                  <a:spcPct val="100000"/>
                </a:lnSpc>
                <a:spcBef>
                  <a:spcPts val="0"/>
                </a:spcBef>
                <a:spcAft>
                  <a:spcPts val="0"/>
                </a:spcAft>
                <a:buClrTx/>
                <a:buSzTx/>
                <a:buFontTx/>
                <a:buNone/>
                <a:tabLst/>
              </a:pPr>
              <a:r>
                <a:rPr kumimoji="0" lang="fr-FR" sz="1200" b="0" i="0" u="none" strike="noStrike" cap="none" spc="0" normalizeH="0" baseline="0" dirty="0">
                  <a:ln>
                    <a:noFill/>
                  </a:ln>
                  <a:solidFill>
                    <a:srgbClr val="000000"/>
                  </a:solidFill>
                  <a:effectLst/>
                  <a:uFillTx/>
                  <a:latin typeface="Garamond" panose="02020404030301010803" pitchFamily="18" charset="0"/>
                  <a:sym typeface="Calibri"/>
                </a:rPr>
                <a:t>MAI</a:t>
              </a:r>
            </a:p>
          </p:txBody>
        </p:sp>
      </p:grpSp>
      <p:grpSp>
        <p:nvGrpSpPr>
          <p:cNvPr id="19" name="Groupe 18">
            <a:extLst>
              <a:ext uri="{FF2B5EF4-FFF2-40B4-BE49-F238E27FC236}">
                <a16:creationId xmlns:a16="http://schemas.microsoft.com/office/drawing/2014/main" id="{2CC3D88A-551A-46F7-9614-6992AA9398A5}"/>
              </a:ext>
            </a:extLst>
          </p:cNvPr>
          <p:cNvGrpSpPr/>
          <p:nvPr/>
        </p:nvGrpSpPr>
        <p:grpSpPr>
          <a:xfrm rot="21009147">
            <a:off x="635705" y="9963426"/>
            <a:ext cx="756000" cy="720000"/>
            <a:chOff x="324027" y="9977676"/>
            <a:chExt cx="756000" cy="720000"/>
          </a:xfrm>
        </p:grpSpPr>
        <p:sp>
          <p:nvSpPr>
            <p:cNvPr id="18" name="Rectangle : coins arrondis 17">
              <a:extLst>
                <a:ext uri="{FF2B5EF4-FFF2-40B4-BE49-F238E27FC236}">
                  <a16:creationId xmlns:a16="http://schemas.microsoft.com/office/drawing/2014/main" id="{08801997-FE94-45DA-96CC-ED99F26D389C}"/>
                </a:ext>
              </a:extLst>
            </p:cNvPr>
            <p:cNvSpPr/>
            <p:nvPr/>
          </p:nvSpPr>
          <p:spPr>
            <a:xfrm rot="4139020">
              <a:off x="396216" y="10319676"/>
              <a:ext cx="720000" cy="36000"/>
            </a:xfrm>
            <a:prstGeom prst="roundRect">
              <a:avLst/>
            </a:prstGeom>
            <a:solidFill>
              <a:schemeClr val="accent4">
                <a:lumMod val="75000"/>
              </a:schemeClr>
            </a:solidFill>
            <a:ln w="6350" cap="flat">
              <a:solidFill>
                <a:schemeClr val="accent2">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17" name="Lune 16">
              <a:extLst>
                <a:ext uri="{FF2B5EF4-FFF2-40B4-BE49-F238E27FC236}">
                  <a16:creationId xmlns:a16="http://schemas.microsoft.com/office/drawing/2014/main" id="{AE793C75-1CE8-4126-9531-01DF346D9A45}"/>
                </a:ext>
              </a:extLst>
            </p:cNvPr>
            <p:cNvSpPr/>
            <p:nvPr/>
          </p:nvSpPr>
          <p:spPr>
            <a:xfrm rot="4006988">
              <a:off x="506125" y="9819249"/>
              <a:ext cx="391804" cy="756000"/>
            </a:xfrm>
            <a:prstGeom prst="moon">
              <a:avLst>
                <a:gd name="adj" fmla="val 65346"/>
              </a:avLst>
            </a:prstGeom>
            <a:solidFill>
              <a:srgbClr val="FF000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47" name="Lune 46">
              <a:extLst>
                <a:ext uri="{FF2B5EF4-FFF2-40B4-BE49-F238E27FC236}">
                  <a16:creationId xmlns:a16="http://schemas.microsoft.com/office/drawing/2014/main" id="{36D1BE27-3D96-4F06-8FDE-F67D20D4F422}"/>
                </a:ext>
              </a:extLst>
            </p:cNvPr>
            <p:cNvSpPr/>
            <p:nvPr/>
          </p:nvSpPr>
          <p:spPr>
            <a:xfrm rot="4006988">
              <a:off x="506125" y="9909248"/>
              <a:ext cx="391804" cy="576000"/>
            </a:xfrm>
            <a:prstGeom prst="moon">
              <a:avLst>
                <a:gd name="adj" fmla="val 72664"/>
              </a:avLst>
            </a:prstGeom>
            <a:solidFill>
              <a:schemeClr val="accent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48" name="Lune 47">
              <a:extLst>
                <a:ext uri="{FF2B5EF4-FFF2-40B4-BE49-F238E27FC236}">
                  <a16:creationId xmlns:a16="http://schemas.microsoft.com/office/drawing/2014/main" id="{F886A85D-9CB0-4347-888E-084B51A60583}"/>
                </a:ext>
              </a:extLst>
            </p:cNvPr>
            <p:cNvSpPr/>
            <p:nvPr/>
          </p:nvSpPr>
          <p:spPr>
            <a:xfrm rot="4006988">
              <a:off x="506126" y="9999247"/>
              <a:ext cx="391804" cy="396000"/>
            </a:xfrm>
            <a:prstGeom prst="moon">
              <a:avLst>
                <a:gd name="adj" fmla="val 83032"/>
              </a:avLst>
            </a:prstGeom>
            <a:solidFill>
              <a:srgbClr val="FF000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49" name="Lune 48">
              <a:extLst>
                <a:ext uri="{FF2B5EF4-FFF2-40B4-BE49-F238E27FC236}">
                  <a16:creationId xmlns:a16="http://schemas.microsoft.com/office/drawing/2014/main" id="{74063BA0-D475-418F-A8A6-B8021256D603}"/>
                </a:ext>
              </a:extLst>
            </p:cNvPr>
            <p:cNvSpPr/>
            <p:nvPr/>
          </p:nvSpPr>
          <p:spPr>
            <a:xfrm rot="4006988">
              <a:off x="506125" y="10114239"/>
              <a:ext cx="391804" cy="180000"/>
            </a:xfrm>
            <a:prstGeom prst="moon">
              <a:avLst>
                <a:gd name="adj" fmla="val 87072"/>
              </a:avLst>
            </a:prstGeom>
            <a:solidFill>
              <a:schemeClr val="accent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grpSp>
      <p:grpSp>
        <p:nvGrpSpPr>
          <p:cNvPr id="52" name="Groupe 51">
            <a:extLst>
              <a:ext uri="{FF2B5EF4-FFF2-40B4-BE49-F238E27FC236}">
                <a16:creationId xmlns:a16="http://schemas.microsoft.com/office/drawing/2014/main" id="{5C8FA66B-5AB3-4DF1-99F7-0E40DB5E15F8}"/>
              </a:ext>
            </a:extLst>
          </p:cNvPr>
          <p:cNvGrpSpPr/>
          <p:nvPr/>
        </p:nvGrpSpPr>
        <p:grpSpPr>
          <a:xfrm rot="2657553">
            <a:off x="5080862" y="9919086"/>
            <a:ext cx="756000" cy="720000"/>
            <a:chOff x="324027" y="9977676"/>
            <a:chExt cx="756000" cy="720000"/>
          </a:xfrm>
        </p:grpSpPr>
        <p:sp>
          <p:nvSpPr>
            <p:cNvPr id="53" name="Rectangle : coins arrondis 52">
              <a:extLst>
                <a:ext uri="{FF2B5EF4-FFF2-40B4-BE49-F238E27FC236}">
                  <a16:creationId xmlns:a16="http://schemas.microsoft.com/office/drawing/2014/main" id="{43E578D8-F048-42DF-B88F-E79F1D7C4398}"/>
                </a:ext>
              </a:extLst>
            </p:cNvPr>
            <p:cNvSpPr/>
            <p:nvPr/>
          </p:nvSpPr>
          <p:spPr>
            <a:xfrm rot="4139020">
              <a:off x="396216" y="10319676"/>
              <a:ext cx="720000" cy="36000"/>
            </a:xfrm>
            <a:prstGeom prst="roundRect">
              <a:avLst/>
            </a:prstGeom>
            <a:solidFill>
              <a:schemeClr val="accent4">
                <a:lumMod val="75000"/>
              </a:schemeClr>
            </a:solidFill>
            <a:ln w="6350" cap="flat">
              <a:solidFill>
                <a:schemeClr val="accent2">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54" name="Lune 53">
              <a:extLst>
                <a:ext uri="{FF2B5EF4-FFF2-40B4-BE49-F238E27FC236}">
                  <a16:creationId xmlns:a16="http://schemas.microsoft.com/office/drawing/2014/main" id="{1CDBA494-3EE2-4BFD-A80A-AFB50BD1C152}"/>
                </a:ext>
              </a:extLst>
            </p:cNvPr>
            <p:cNvSpPr/>
            <p:nvPr/>
          </p:nvSpPr>
          <p:spPr>
            <a:xfrm rot="4006988">
              <a:off x="506125" y="9819249"/>
              <a:ext cx="391804" cy="756000"/>
            </a:xfrm>
            <a:prstGeom prst="moon">
              <a:avLst>
                <a:gd name="adj" fmla="val 65346"/>
              </a:avLst>
            </a:prstGeom>
            <a:solidFill>
              <a:schemeClr val="accent6"/>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55" name="Lune 54">
              <a:extLst>
                <a:ext uri="{FF2B5EF4-FFF2-40B4-BE49-F238E27FC236}">
                  <a16:creationId xmlns:a16="http://schemas.microsoft.com/office/drawing/2014/main" id="{DC75DF4C-A93F-476D-9610-37AE347834D2}"/>
                </a:ext>
              </a:extLst>
            </p:cNvPr>
            <p:cNvSpPr/>
            <p:nvPr/>
          </p:nvSpPr>
          <p:spPr>
            <a:xfrm rot="4006988">
              <a:off x="506125" y="9909248"/>
              <a:ext cx="391804" cy="576000"/>
            </a:xfrm>
            <a:prstGeom prst="moon">
              <a:avLst>
                <a:gd name="adj" fmla="val 72664"/>
              </a:avLst>
            </a:prstGeom>
            <a:solidFill>
              <a:schemeClr val="accent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56" name="Lune 55">
              <a:extLst>
                <a:ext uri="{FF2B5EF4-FFF2-40B4-BE49-F238E27FC236}">
                  <a16:creationId xmlns:a16="http://schemas.microsoft.com/office/drawing/2014/main" id="{D175786B-6ABA-44AB-B78A-A0B0EB36FFAD}"/>
                </a:ext>
              </a:extLst>
            </p:cNvPr>
            <p:cNvSpPr/>
            <p:nvPr/>
          </p:nvSpPr>
          <p:spPr>
            <a:xfrm rot="4006988">
              <a:off x="506126" y="9999247"/>
              <a:ext cx="391804" cy="396000"/>
            </a:xfrm>
            <a:prstGeom prst="moon">
              <a:avLst>
                <a:gd name="adj" fmla="val 83032"/>
              </a:avLst>
            </a:prstGeom>
            <a:solidFill>
              <a:schemeClr val="accent6"/>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57" name="Lune 56">
              <a:extLst>
                <a:ext uri="{FF2B5EF4-FFF2-40B4-BE49-F238E27FC236}">
                  <a16:creationId xmlns:a16="http://schemas.microsoft.com/office/drawing/2014/main" id="{400138B1-719E-4BC6-819E-72615FA6C664}"/>
                </a:ext>
              </a:extLst>
            </p:cNvPr>
            <p:cNvSpPr/>
            <p:nvPr/>
          </p:nvSpPr>
          <p:spPr>
            <a:xfrm rot="4006988">
              <a:off x="506125" y="10114239"/>
              <a:ext cx="391804" cy="180000"/>
            </a:xfrm>
            <a:prstGeom prst="moon">
              <a:avLst>
                <a:gd name="adj" fmla="val 87072"/>
              </a:avLst>
            </a:prstGeom>
            <a:solidFill>
              <a:schemeClr val="accent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grpSp>
      <p:grpSp>
        <p:nvGrpSpPr>
          <p:cNvPr id="45" name="Groupe 44">
            <a:extLst>
              <a:ext uri="{FF2B5EF4-FFF2-40B4-BE49-F238E27FC236}">
                <a16:creationId xmlns:a16="http://schemas.microsoft.com/office/drawing/2014/main" id="{684609A1-0837-4E36-B6CE-CA04B190202B}"/>
              </a:ext>
            </a:extLst>
          </p:cNvPr>
          <p:cNvGrpSpPr/>
          <p:nvPr/>
        </p:nvGrpSpPr>
        <p:grpSpPr>
          <a:xfrm rot="693668">
            <a:off x="1951210" y="10001370"/>
            <a:ext cx="266296" cy="650486"/>
            <a:chOff x="1951210" y="10001370"/>
            <a:chExt cx="266296" cy="650486"/>
          </a:xfrm>
        </p:grpSpPr>
        <p:sp>
          <p:nvSpPr>
            <p:cNvPr id="44" name="Ellipse 43">
              <a:extLst>
                <a:ext uri="{FF2B5EF4-FFF2-40B4-BE49-F238E27FC236}">
                  <a16:creationId xmlns:a16="http://schemas.microsoft.com/office/drawing/2014/main" id="{CEBE19D4-9B03-4659-82DD-7CBDE3FE21AC}"/>
                </a:ext>
              </a:extLst>
            </p:cNvPr>
            <p:cNvSpPr/>
            <p:nvPr/>
          </p:nvSpPr>
          <p:spPr>
            <a:xfrm>
              <a:off x="1964290" y="10084626"/>
              <a:ext cx="144000" cy="136477"/>
            </a:xfrm>
            <a:prstGeom prst="ellipse">
              <a:avLst/>
            </a:prstGeom>
            <a:solidFill>
              <a:srgbClr val="FF00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60" name="Ellipse 59">
              <a:extLst>
                <a:ext uri="{FF2B5EF4-FFF2-40B4-BE49-F238E27FC236}">
                  <a16:creationId xmlns:a16="http://schemas.microsoft.com/office/drawing/2014/main" id="{78644BB1-9F1E-4B6E-8B7E-DE39C848D976}"/>
                </a:ext>
              </a:extLst>
            </p:cNvPr>
            <p:cNvSpPr/>
            <p:nvPr/>
          </p:nvSpPr>
          <p:spPr>
            <a:xfrm>
              <a:off x="2073506" y="10107435"/>
              <a:ext cx="144000" cy="136477"/>
            </a:xfrm>
            <a:prstGeom prst="ellipse">
              <a:avLst/>
            </a:prstGeom>
            <a:solidFill>
              <a:schemeClr val="accent4">
                <a:lumMod val="20000"/>
                <a:lumOff val="8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61" name="Ellipse 60">
              <a:extLst>
                <a:ext uri="{FF2B5EF4-FFF2-40B4-BE49-F238E27FC236}">
                  <a16:creationId xmlns:a16="http://schemas.microsoft.com/office/drawing/2014/main" id="{2DEFFA5D-E201-40D4-8458-47DE885B7646}"/>
                </a:ext>
              </a:extLst>
            </p:cNvPr>
            <p:cNvSpPr/>
            <p:nvPr/>
          </p:nvSpPr>
          <p:spPr>
            <a:xfrm>
              <a:off x="2033861" y="10001370"/>
              <a:ext cx="144000" cy="136477"/>
            </a:xfrm>
            <a:prstGeom prst="ellipse">
              <a:avLst/>
            </a:prstGeom>
            <a:solidFill>
              <a:srgbClr val="CC330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42" name="Triangle isocèle 41">
              <a:extLst>
                <a:ext uri="{FF2B5EF4-FFF2-40B4-BE49-F238E27FC236}">
                  <a16:creationId xmlns:a16="http://schemas.microsoft.com/office/drawing/2014/main" id="{7E8207EE-E50C-4E86-9292-B126903D6198}"/>
                </a:ext>
              </a:extLst>
            </p:cNvPr>
            <p:cNvSpPr/>
            <p:nvPr/>
          </p:nvSpPr>
          <p:spPr>
            <a:xfrm rot="11297002">
              <a:off x="1951210" y="10211399"/>
              <a:ext cx="205776" cy="440457"/>
            </a:xfrm>
            <a:prstGeom prst="triangle">
              <a:avLst/>
            </a:prstGeom>
            <a:blipFill>
              <a:blip r:embed="rId11"/>
              <a:tile tx="0" ty="0" sx="100000" sy="100000" flip="none" algn="tl"/>
            </a:blip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grpSp>
      <p:grpSp>
        <p:nvGrpSpPr>
          <p:cNvPr id="63" name="Groupe 62">
            <a:extLst>
              <a:ext uri="{FF2B5EF4-FFF2-40B4-BE49-F238E27FC236}">
                <a16:creationId xmlns:a16="http://schemas.microsoft.com/office/drawing/2014/main" id="{9A9EBAB7-8FF7-4D5F-B13E-42AFD9B0492D}"/>
              </a:ext>
            </a:extLst>
          </p:cNvPr>
          <p:cNvGrpSpPr/>
          <p:nvPr/>
        </p:nvGrpSpPr>
        <p:grpSpPr>
          <a:xfrm>
            <a:off x="6341090" y="10100699"/>
            <a:ext cx="814210" cy="420993"/>
            <a:chOff x="6341090" y="10100699"/>
            <a:chExt cx="814210" cy="420993"/>
          </a:xfrm>
        </p:grpSpPr>
        <p:sp>
          <p:nvSpPr>
            <p:cNvPr id="46" name="Corde 45">
              <a:extLst>
                <a:ext uri="{FF2B5EF4-FFF2-40B4-BE49-F238E27FC236}">
                  <a16:creationId xmlns:a16="http://schemas.microsoft.com/office/drawing/2014/main" id="{8D801EBF-D91B-43A2-97E0-90C4B2C27EC1}"/>
                </a:ext>
              </a:extLst>
            </p:cNvPr>
            <p:cNvSpPr/>
            <p:nvPr/>
          </p:nvSpPr>
          <p:spPr>
            <a:xfrm rot="20041639">
              <a:off x="6341090" y="10198844"/>
              <a:ext cx="180000" cy="180000"/>
            </a:xfrm>
            <a:prstGeom prst="chord">
              <a:avLst>
                <a:gd name="adj1" fmla="val 772924"/>
                <a:gd name="adj2" fmla="val 16200000"/>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5400000" scaled="1"/>
              <a:tileRect/>
            </a:grad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sp>
          <p:nvSpPr>
            <p:cNvPr id="65" name="Corde 64">
              <a:extLst>
                <a:ext uri="{FF2B5EF4-FFF2-40B4-BE49-F238E27FC236}">
                  <a16:creationId xmlns:a16="http://schemas.microsoft.com/office/drawing/2014/main" id="{0611B4E8-5406-4B9A-A526-46CA3DA7F850}"/>
                </a:ext>
              </a:extLst>
            </p:cNvPr>
            <p:cNvSpPr/>
            <p:nvPr/>
          </p:nvSpPr>
          <p:spPr>
            <a:xfrm rot="18860402">
              <a:off x="6581683" y="10269279"/>
              <a:ext cx="180000" cy="180000"/>
            </a:xfrm>
            <a:prstGeom prst="chord">
              <a:avLst>
                <a:gd name="adj1" fmla="val 772924"/>
                <a:gd name="adj2" fmla="val 16200000"/>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5400000" scaled="1"/>
              <a:tileRect/>
            </a:grad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95506" rtl="0" fontAlgn="auto" latinLnBrk="0" hangingPunct="0">
                <a:lnSpc>
                  <a:spcPct val="100000"/>
                </a:lnSpc>
                <a:spcBef>
                  <a:spcPts val="0"/>
                </a:spcBef>
                <a:spcAft>
                  <a:spcPts val="0"/>
                </a:spcAft>
                <a:buClrTx/>
                <a:buSzTx/>
                <a:buFontTx/>
                <a:buNone/>
                <a:tabLst/>
              </a:pPr>
              <a:endParaRPr kumimoji="0" lang="fr-FR" sz="1900" b="0" i="0" u="none" strike="noStrike" cap="none" spc="0" normalizeH="0" baseline="0">
                <a:ln>
                  <a:noFill/>
                </a:ln>
                <a:solidFill>
                  <a:srgbClr val="000000"/>
                </a:solidFill>
                <a:effectLst/>
                <a:uFillTx/>
                <a:latin typeface="+mj-lt"/>
                <a:ea typeface="+mj-ea"/>
                <a:cs typeface="+mj-cs"/>
                <a:sym typeface="Calibri"/>
              </a:endParaRPr>
            </a:p>
          </p:txBody>
        </p:sp>
        <p:grpSp>
          <p:nvGrpSpPr>
            <p:cNvPr id="70" name="Groupe 69">
              <a:extLst>
                <a:ext uri="{FF2B5EF4-FFF2-40B4-BE49-F238E27FC236}">
                  <a16:creationId xmlns:a16="http://schemas.microsoft.com/office/drawing/2014/main" id="{69854079-34C4-4472-9052-7528A9720E40}"/>
                </a:ext>
              </a:extLst>
            </p:cNvPr>
            <p:cNvGrpSpPr/>
            <p:nvPr/>
          </p:nvGrpSpPr>
          <p:grpSpPr>
            <a:xfrm rot="609325">
              <a:off x="6734175" y="10217176"/>
              <a:ext cx="421125" cy="304516"/>
              <a:chOff x="6371425" y="10064775"/>
              <a:chExt cx="421125" cy="304516"/>
            </a:xfrm>
          </p:grpSpPr>
          <p:cxnSp>
            <p:nvCxnSpPr>
              <p:cNvPr id="71" name="Connecteur droit 70">
                <a:extLst>
                  <a:ext uri="{FF2B5EF4-FFF2-40B4-BE49-F238E27FC236}">
                    <a16:creationId xmlns:a16="http://schemas.microsoft.com/office/drawing/2014/main" id="{9DF11FC3-B443-4A02-B23A-E7BF03CAEF8D}"/>
                  </a:ext>
                </a:extLst>
              </p:cNvPr>
              <p:cNvCxnSpPr>
                <a:cxnSpLocks/>
              </p:cNvCxnSpPr>
              <p:nvPr/>
            </p:nvCxnSpPr>
            <p:spPr>
              <a:xfrm flipV="1">
                <a:off x="6371425" y="10072308"/>
                <a:ext cx="252000" cy="136857"/>
              </a:xfrm>
              <a:prstGeom prst="line">
                <a:avLst/>
              </a:prstGeom>
              <a:no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cxnSp>
          <p:sp>
            <p:nvSpPr>
              <p:cNvPr id="72" name="Arc 71">
                <a:extLst>
                  <a:ext uri="{FF2B5EF4-FFF2-40B4-BE49-F238E27FC236}">
                    <a16:creationId xmlns:a16="http://schemas.microsoft.com/office/drawing/2014/main" id="{B7B9BF3A-819D-4F26-A1B0-669E3B20854A}"/>
                  </a:ext>
                </a:extLst>
              </p:cNvPr>
              <p:cNvSpPr/>
              <p:nvPr/>
            </p:nvSpPr>
            <p:spPr>
              <a:xfrm>
                <a:off x="6541158" y="10064775"/>
                <a:ext cx="251392" cy="304516"/>
              </a:xfrm>
              <a:prstGeom prst="arc">
                <a:avLst>
                  <a:gd name="adj1" fmla="val 15153665"/>
                  <a:gd name="adj2" fmla="val 20351532"/>
                </a:avLst>
              </a:prstGeom>
              <a:no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fr-FR" sz="1800" b="0" i="0" u="none" strike="noStrike" cap="none" spc="0" normalizeH="0" baseline="0">
                  <a:ln>
                    <a:noFill/>
                  </a:ln>
                  <a:solidFill>
                    <a:srgbClr val="000000"/>
                  </a:solidFill>
                  <a:effectLst/>
                  <a:uFillTx/>
                </a:endParaRPr>
              </a:p>
            </p:txBody>
          </p:sp>
        </p:grpSp>
        <p:grpSp>
          <p:nvGrpSpPr>
            <p:cNvPr id="73" name="Groupe 72">
              <a:extLst>
                <a:ext uri="{FF2B5EF4-FFF2-40B4-BE49-F238E27FC236}">
                  <a16:creationId xmlns:a16="http://schemas.microsoft.com/office/drawing/2014/main" id="{77FDE1DE-6C85-435E-8D58-6E5643BB6FDC}"/>
                </a:ext>
              </a:extLst>
            </p:cNvPr>
            <p:cNvGrpSpPr/>
            <p:nvPr/>
          </p:nvGrpSpPr>
          <p:grpSpPr>
            <a:xfrm rot="609325">
              <a:off x="6382333" y="10100699"/>
              <a:ext cx="421125" cy="304516"/>
              <a:chOff x="6371425" y="10064775"/>
              <a:chExt cx="421125" cy="304516"/>
            </a:xfrm>
          </p:grpSpPr>
          <p:cxnSp>
            <p:nvCxnSpPr>
              <p:cNvPr id="74" name="Connecteur droit 73">
                <a:extLst>
                  <a:ext uri="{FF2B5EF4-FFF2-40B4-BE49-F238E27FC236}">
                    <a16:creationId xmlns:a16="http://schemas.microsoft.com/office/drawing/2014/main" id="{20A20B0F-B90C-45ED-8958-786192F4B7EE}"/>
                  </a:ext>
                </a:extLst>
              </p:cNvPr>
              <p:cNvCxnSpPr>
                <a:cxnSpLocks/>
              </p:cNvCxnSpPr>
              <p:nvPr/>
            </p:nvCxnSpPr>
            <p:spPr>
              <a:xfrm flipV="1">
                <a:off x="6371425" y="10072308"/>
                <a:ext cx="252000" cy="136857"/>
              </a:xfrm>
              <a:prstGeom prst="line">
                <a:avLst/>
              </a:prstGeom>
              <a:no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cxnSp>
          <p:sp>
            <p:nvSpPr>
              <p:cNvPr id="75" name="Arc 74">
                <a:extLst>
                  <a:ext uri="{FF2B5EF4-FFF2-40B4-BE49-F238E27FC236}">
                    <a16:creationId xmlns:a16="http://schemas.microsoft.com/office/drawing/2014/main" id="{99C73FF2-E6AC-45DF-B828-20C614D0AC4D}"/>
                  </a:ext>
                </a:extLst>
              </p:cNvPr>
              <p:cNvSpPr/>
              <p:nvPr/>
            </p:nvSpPr>
            <p:spPr>
              <a:xfrm>
                <a:off x="6541158" y="10064775"/>
                <a:ext cx="251392" cy="304516"/>
              </a:xfrm>
              <a:prstGeom prst="arc">
                <a:avLst>
                  <a:gd name="adj1" fmla="val 15153665"/>
                  <a:gd name="adj2" fmla="val 20351532"/>
                </a:avLst>
              </a:prstGeom>
              <a:no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fr-FR" sz="1800" b="0" i="0" u="none" strike="noStrike" cap="none" spc="0" normalizeH="0" baseline="0">
                  <a:ln>
                    <a:noFill/>
                  </a:ln>
                  <a:solidFill>
                    <a:srgbClr val="000000"/>
                  </a:solidFill>
                  <a:effectLst/>
                  <a:uFillTx/>
                </a:endParaRPr>
              </a:p>
            </p:txBody>
          </p:sp>
        </p:grpSp>
        <p:sp>
          <p:nvSpPr>
            <p:cNvPr id="62" name="Arc 61">
              <a:extLst>
                <a:ext uri="{FF2B5EF4-FFF2-40B4-BE49-F238E27FC236}">
                  <a16:creationId xmlns:a16="http://schemas.microsoft.com/office/drawing/2014/main" id="{F3DEFCE7-9AAE-42CE-A301-CE7888BC6EE6}"/>
                </a:ext>
              </a:extLst>
            </p:cNvPr>
            <p:cNvSpPr/>
            <p:nvPr/>
          </p:nvSpPr>
          <p:spPr>
            <a:xfrm rot="20419812">
              <a:off x="6489327" y="10273266"/>
              <a:ext cx="123505" cy="107233"/>
            </a:xfrm>
            <a:prstGeom prst="arc">
              <a:avLst/>
            </a:prstGeom>
            <a:noFill/>
            <a:ln w="28575" cap="flat">
              <a:solidFill>
                <a:srgbClr val="FF000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fr-FR" sz="1800" b="0" i="0" u="none" strike="noStrike" cap="none" spc="0" normalizeH="0" baseline="0">
                <a:ln>
                  <a:noFill/>
                </a:ln>
                <a:solidFill>
                  <a:srgbClr val="000000"/>
                </a:solidFill>
                <a:effectLst/>
                <a:uFillTx/>
              </a:endParaRPr>
            </a:p>
          </p:txBody>
        </p:sp>
      </p:grpSp>
    </p:spTree>
  </p:cSld>
  <p:clrMapOvr>
    <a:masterClrMapping/>
  </p:clrMapOvr>
  <p:transition spd="med"/>
</p:sld>
</file>

<file path=ppt/theme/theme1.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Thème Office">
      <a:majorFont>
        <a:latin typeface="Calibri"/>
        <a:ea typeface="Calibri"/>
        <a:cs typeface="Calibri"/>
      </a:majorFont>
      <a:minorFont>
        <a:latin typeface="Helvetica"/>
        <a:ea typeface="Helvetica"/>
        <a:cs typeface="Helvetica"/>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Thème Office">
      <a:majorFont>
        <a:latin typeface="Calibri"/>
        <a:ea typeface="Calibri"/>
        <a:cs typeface="Calibri"/>
      </a:majorFont>
      <a:minorFont>
        <a:latin typeface="Helvetica"/>
        <a:ea typeface="Helvetica"/>
        <a:cs typeface="Helvetica"/>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95506"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13662</TotalTime>
  <Words>766</Words>
  <Application>Microsoft Office PowerPoint</Application>
  <PresentationFormat>Personnalisé</PresentationFormat>
  <Paragraphs>69</Paragraphs>
  <Slides>2</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vt:i4>
      </vt:variant>
    </vt:vector>
  </HeadingPairs>
  <TitlesOfParts>
    <vt:vector size="12" baseType="lpstr">
      <vt:lpstr>Arial</vt:lpstr>
      <vt:lpstr>Berlin Sans FB</vt:lpstr>
      <vt:lpstr>Bradley Hand ITC</vt:lpstr>
      <vt:lpstr>Calibri</vt:lpstr>
      <vt:lpstr>Calibri Light</vt:lpstr>
      <vt:lpstr>Freestyle Script</vt:lpstr>
      <vt:lpstr>Garamond</vt:lpstr>
      <vt:lpstr>Helvetica</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COSTA, Damien</dc:creator>
  <cp:lastModifiedBy>COSTA, Damien</cp:lastModifiedBy>
  <cp:revision>108</cp:revision>
  <cp:lastPrinted>2024-06-24T05:27:00Z</cp:lastPrinted>
  <dcterms:modified xsi:type="dcterms:W3CDTF">2025-06-23T06:15:32Z</dcterms:modified>
</cp:coreProperties>
</file>